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84" r:id="rId2"/>
    <p:sldId id="283" r:id="rId3"/>
    <p:sldId id="257" r:id="rId4"/>
    <p:sldId id="258" r:id="rId5"/>
    <p:sldId id="286" r:id="rId6"/>
    <p:sldId id="285" r:id="rId7"/>
    <p:sldId id="288" r:id="rId8"/>
    <p:sldId id="256" r:id="rId9"/>
    <p:sldId id="287" r:id="rId10"/>
    <p:sldId id="259" r:id="rId11"/>
    <p:sldId id="260" r:id="rId12"/>
    <p:sldId id="265" r:id="rId13"/>
    <p:sldId id="271" r:id="rId14"/>
    <p:sldId id="261" r:id="rId15"/>
    <p:sldId id="273" r:id="rId16"/>
    <p:sldId id="300" r:id="rId17"/>
    <p:sldId id="26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292" r:id="rId26"/>
    <p:sldId id="279" r:id="rId27"/>
    <p:sldId id="280" r:id="rId28"/>
    <p:sldId id="277" r:id="rId29"/>
    <p:sldId id="278" r:id="rId30"/>
    <p:sldId id="276" r:id="rId31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66"/>
    <a:srgbClr val="000066"/>
    <a:srgbClr val="FF99FF"/>
    <a:srgbClr val="FFCCFF"/>
    <a:srgbClr val="FFFF66"/>
    <a:srgbClr val="003300"/>
    <a:srgbClr val="CC99FF"/>
    <a:srgbClr val="4C2600"/>
    <a:srgbClr val="990033"/>
    <a:srgbClr val="CC00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288" y="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D4587F6-62B9-4440-B626-80C620D92A1C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smtClean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7A46181-5966-49DA-B66C-18217E6345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smtClean="0"/>
          </a:p>
        </p:txBody>
      </p:sp>
      <p:sp>
        <p:nvSpPr>
          <p:cNvPr id="2458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B911C22-2C6A-44B1-92A1-6A6F2E96B401}" type="slidenum">
              <a:rPr lang="ru-RU" smtClean="0"/>
              <a:pPr/>
              <a:t>23</a:t>
            </a:fld>
            <a:endParaRPr lang="ru-RU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C60F3-3C2C-434D-8122-7E4AF60F6750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C4F92-FE66-4123-A1E4-860F92DDFB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A0CECB-D975-41A9-8D76-5F79D822B9DF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E0F65-456B-47FE-A16C-13CBC011A2F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89493-611E-4905-AC6E-9FD6EE56D4B9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12351-E06E-4982-86D5-E946942D0D9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AC524-6771-4C74-8F6A-7D0DD1B89F69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B97D6D-3104-4A75-B953-A40C2371A32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8411E-DFD4-4112-B559-372144136764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BBEA9-5A99-4F59-BDA8-9041A41C0B7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4C890-F990-4EC2-BA06-982DF7A541C3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2FCE2-3679-4E31-BF96-ADB285B6639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02968-A185-420D-84D2-E4688C1FEAB9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C79E0C-4324-41FA-B60A-FC5169E1D06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E2CF4-7942-4FB6-A8DA-E032729F4E62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2BA46-3342-4825-AA68-78C35D120AC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404ECA-5B71-48C1-9395-F0D143957284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3082D-037D-4DB1-8CEE-1956F7D33FF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1A8164-9225-4515-90C9-90C41A87E5F1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43C849-D621-4114-ADDA-D5ADD04CCF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6F8A0-B763-481A-A319-24A0AAC9B2FE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0C178-8676-46D2-A43F-DEC99366301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580A56A-944E-4DDA-AD28-4AC37898DBAC}" type="datetimeFigureOut">
              <a:rPr lang="ru-RU"/>
              <a:pPr>
                <a:defRPr/>
              </a:pPr>
              <a:t>17.05.2020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549CA94-5728-4841-A014-F5196DCEC2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20000">
              <a:srgbClr val="000040"/>
            </a:gs>
            <a:gs pos="50000">
              <a:srgbClr val="400040"/>
            </a:gs>
            <a:gs pos="75000">
              <a:srgbClr val="8F0040"/>
            </a:gs>
            <a:gs pos="89999">
              <a:srgbClr val="F27300"/>
            </a:gs>
            <a:gs pos="100000">
              <a:srgbClr val="FFBF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268760"/>
            <a:ext cx="7772400" cy="2016224"/>
          </a:xfrm>
        </p:spPr>
        <p:txBody>
          <a:bodyPr/>
          <a:lstStyle/>
          <a:p>
            <a:r>
              <a:rPr lang="ru-RU" sz="5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itchFamily="34" charset="0"/>
                <a:cs typeface="Tahoma" pitchFamily="34" charset="0"/>
              </a:rPr>
              <a:t>Региональная геология</a:t>
            </a:r>
            <a:br>
              <a:rPr lang="ru-RU" sz="5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itchFamily="34" charset="0"/>
                <a:cs typeface="Tahoma" pitchFamily="34" charset="0"/>
              </a:rPr>
            </a:br>
            <a:r>
              <a:rPr lang="ru-RU" sz="5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itchFamily="34" charset="0"/>
                <a:cs typeface="Tahoma" pitchFamily="34" charset="0"/>
              </a:rPr>
              <a:t>Северной Евразии</a:t>
            </a:r>
            <a:endParaRPr lang="ru-RU" sz="5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3928" y="6021288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МГРИ</a:t>
            </a:r>
            <a:endParaRPr lang="ru-RU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ru-RU" dirty="0" smtClean="0">
                <a:solidFill>
                  <a:schemeClr val="bg1"/>
                </a:solidFill>
              </a:rPr>
              <a:t>Трудных наук нет,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есть только трудные изложения.</a:t>
            </a:r>
          </a:p>
          <a:p>
            <a:pPr algn="r"/>
            <a:r>
              <a:rPr lang="ru-RU" dirty="0" smtClean="0">
                <a:solidFill>
                  <a:srgbClr val="FFCCFF"/>
                </a:solidFill>
              </a:rPr>
              <a:t>А.И. Герцен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dirty="0" smtClean="0"/>
              <a:t>1.2. Строение земной коры Северной Евразии по геолого-геофизическим данным</a:t>
            </a:r>
            <a:endParaRPr lang="ru-RU" sz="3600" dirty="0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1268760"/>
            <a:ext cx="8784976" cy="5328592"/>
          </a:xfrm>
          <a:solidFill>
            <a:schemeClr val="bg1"/>
          </a:solidFill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b="1" dirty="0" smtClean="0"/>
              <a:t>Основные понятия: </a:t>
            </a:r>
            <a:endParaRPr lang="ru-RU" sz="24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400" b="1" dirty="0" smtClean="0">
                <a:solidFill>
                  <a:srgbClr val="C00000"/>
                </a:solidFill>
              </a:rPr>
              <a:t>Земная кора</a:t>
            </a:r>
            <a:r>
              <a:rPr lang="ru-RU" sz="2400" b="1" dirty="0" smtClean="0"/>
              <a:t> – </a:t>
            </a:r>
            <a:r>
              <a:rPr lang="ru-RU" sz="2400" dirty="0" smtClean="0"/>
              <a:t>тонкая твердая верхняя оболочка Земного шара мощностью </a:t>
            </a:r>
            <a:r>
              <a:rPr lang="ru-RU" sz="2400" b="1" dirty="0" smtClean="0">
                <a:solidFill>
                  <a:srgbClr val="FF0000"/>
                </a:solidFill>
              </a:rPr>
              <a:t>5—70</a:t>
            </a:r>
            <a:r>
              <a:rPr lang="ru-RU" sz="2400" dirty="0" smtClean="0"/>
              <a:t> км.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400" b="1" dirty="0" smtClean="0">
                <a:solidFill>
                  <a:srgbClr val="C00000"/>
                </a:solidFill>
              </a:rPr>
              <a:t>Верхняя мантия</a:t>
            </a:r>
            <a:r>
              <a:rPr lang="ru-RU" sz="2400" b="1" dirty="0" smtClean="0"/>
              <a:t> – </a:t>
            </a:r>
            <a:r>
              <a:rPr lang="ru-RU" sz="2400" dirty="0" smtClean="0"/>
              <a:t>верхи мантии до глубин </a:t>
            </a:r>
            <a:r>
              <a:rPr lang="ru-RU" sz="2400" b="1" dirty="0" smtClean="0">
                <a:solidFill>
                  <a:srgbClr val="FF0000"/>
                </a:solidFill>
              </a:rPr>
              <a:t>900–1000</a:t>
            </a:r>
            <a:r>
              <a:rPr lang="ru-RU" sz="2400" dirty="0" smtClean="0"/>
              <a:t> км.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400" b="1" dirty="0" smtClean="0">
                <a:solidFill>
                  <a:srgbClr val="C00000"/>
                </a:solidFill>
              </a:rPr>
              <a:t>Астеносфера</a:t>
            </a:r>
            <a:r>
              <a:rPr lang="ru-RU" sz="2400" b="1" dirty="0" smtClean="0"/>
              <a:t> –</a:t>
            </a:r>
            <a:r>
              <a:rPr lang="ru-RU" sz="2400" dirty="0" smtClean="0"/>
              <a:t> расположенный внутри верхней мантии слой разуплотненных, пластичных, “размягченных” горных пород. Залегает на глубинах: </a:t>
            </a:r>
            <a:r>
              <a:rPr lang="ru-RU" sz="2400" b="1" dirty="0" smtClean="0">
                <a:solidFill>
                  <a:srgbClr val="FF0000"/>
                </a:solidFill>
              </a:rPr>
              <a:t>80—25</a:t>
            </a:r>
            <a:r>
              <a:rPr lang="ru-RU" sz="2400" dirty="0" smtClean="0"/>
              <a:t>0 км под континентами и </a:t>
            </a:r>
            <a:r>
              <a:rPr lang="ru-RU" sz="2400" b="1" dirty="0" smtClean="0">
                <a:solidFill>
                  <a:srgbClr val="FF0000"/>
                </a:solidFill>
              </a:rPr>
              <a:t>50—400</a:t>
            </a:r>
            <a:r>
              <a:rPr lang="ru-RU" sz="2400" dirty="0" smtClean="0"/>
              <a:t> км под океанами. Является главным источником тектонических движений и деформаций в земной коре.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400" b="1" dirty="0" smtClean="0">
                <a:solidFill>
                  <a:srgbClr val="C00000"/>
                </a:solidFill>
              </a:rPr>
              <a:t>Литосфера</a:t>
            </a:r>
            <a:r>
              <a:rPr lang="ru-RU" sz="2400" b="1" dirty="0" smtClean="0"/>
              <a:t> – </a:t>
            </a:r>
            <a:r>
              <a:rPr lang="ru-RU" sz="2400" dirty="0" smtClean="0"/>
              <a:t>твердый </a:t>
            </a:r>
            <a:r>
              <a:rPr lang="ru-RU" sz="2400" dirty="0" err="1" smtClean="0"/>
              <a:t>надастеносферный</a:t>
            </a:r>
            <a:r>
              <a:rPr lang="ru-RU" sz="2400" dirty="0" smtClean="0"/>
              <a:t> слой мантии вместе с земной корой.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400" b="1" dirty="0" smtClean="0">
                <a:solidFill>
                  <a:srgbClr val="C00000"/>
                </a:solidFill>
              </a:rPr>
              <a:t>Тектоносфера</a:t>
            </a:r>
            <a:r>
              <a:rPr lang="ru-RU" sz="2400" b="1" dirty="0" smtClean="0"/>
              <a:t> – </a:t>
            </a:r>
            <a:r>
              <a:rPr lang="ru-RU" sz="2400" dirty="0" smtClean="0"/>
              <a:t>объединяет литосферу и астеносферу, является главной областью тектонических процессов.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Заголовок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648072"/>
          </a:xfrm>
        </p:spPr>
        <p:txBody>
          <a:bodyPr/>
          <a:lstStyle/>
          <a:p>
            <a:pPr eaLnBrk="1" hangingPunct="1"/>
            <a:r>
              <a:rPr lang="ru-RU" sz="3600" b="1" dirty="0" smtClean="0"/>
              <a:t>Типы строения земной коры</a:t>
            </a:r>
            <a:endParaRPr lang="ru-RU" sz="3600" dirty="0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764704"/>
            <a:ext cx="8435280" cy="5949280"/>
          </a:xfrm>
          <a:solidFill>
            <a:schemeClr val="bg1"/>
          </a:solidFill>
        </p:spPr>
        <p:txBody>
          <a:bodyPr rtlCol="0">
            <a:noAutofit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000" dirty="0" smtClean="0"/>
              <a:t>Выделяют </a:t>
            </a:r>
            <a:r>
              <a:rPr lang="ru-RU" sz="2000" b="1" dirty="0" smtClean="0">
                <a:solidFill>
                  <a:srgbClr val="C00000"/>
                </a:solidFill>
              </a:rPr>
              <a:t>континентальный</a:t>
            </a:r>
            <a:r>
              <a:rPr lang="ru-RU" sz="2000" dirty="0" smtClean="0"/>
              <a:t> и </a:t>
            </a:r>
            <a:r>
              <a:rPr lang="ru-RU" sz="2000" b="1" dirty="0" smtClean="0">
                <a:solidFill>
                  <a:srgbClr val="C00000"/>
                </a:solidFill>
              </a:rPr>
              <a:t>океанский</a:t>
            </a:r>
            <a:r>
              <a:rPr lang="ru-RU" sz="2000" dirty="0" smtClean="0"/>
              <a:t> главные </a:t>
            </a:r>
            <a:r>
              <a:rPr lang="ru-RU" sz="2000" b="1" dirty="0" smtClean="0">
                <a:solidFill>
                  <a:srgbClr val="C00000"/>
                </a:solidFill>
              </a:rPr>
              <a:t>типы земной коры</a:t>
            </a:r>
            <a:r>
              <a:rPr lang="ru-RU" sz="2000" dirty="0" smtClean="0"/>
              <a:t>, отличающиеся составом и строением. Имеются промежуточные типы.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000" b="1" i="1" dirty="0" smtClean="0">
                <a:solidFill>
                  <a:srgbClr val="C00000"/>
                </a:solidFill>
              </a:rPr>
              <a:t>Континентальная кора</a:t>
            </a:r>
            <a:r>
              <a:rPr lang="ru-RU" sz="2000" b="1" dirty="0" smtClean="0">
                <a:solidFill>
                  <a:srgbClr val="C00000"/>
                </a:solidFill>
              </a:rPr>
              <a:t> трехслойная</a:t>
            </a:r>
            <a:r>
              <a:rPr lang="ru-RU" sz="2000" dirty="0" smtClean="0"/>
              <a:t>, ее средняя мощность </a:t>
            </a:r>
            <a:r>
              <a:rPr lang="ru-RU" sz="2000" b="1" dirty="0" smtClean="0">
                <a:solidFill>
                  <a:srgbClr val="C00000"/>
                </a:solidFill>
              </a:rPr>
              <a:t>30—40 км</a:t>
            </a:r>
            <a:r>
              <a:rPr lang="ru-RU" sz="2000" dirty="0" smtClean="0"/>
              <a:t>, она уменьшается к окраинам континентов и возрастает под горными сооружениями до </a:t>
            </a:r>
            <a:r>
              <a:rPr lang="ru-RU" sz="2000" b="1" dirty="0" smtClean="0">
                <a:solidFill>
                  <a:srgbClr val="C00000"/>
                </a:solidFill>
              </a:rPr>
              <a:t>75 км</a:t>
            </a:r>
            <a:r>
              <a:rPr lang="ru-RU" sz="2000" dirty="0" smtClean="0"/>
              <a:t>. 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000" dirty="0" smtClean="0"/>
              <a:t>Распространена – в пределах материков и отдельных участков внутри океанов – </a:t>
            </a:r>
            <a:r>
              <a:rPr lang="ru-RU" sz="2000" b="1" dirty="0" err="1" smtClean="0">
                <a:solidFill>
                  <a:srgbClr val="FF0000"/>
                </a:solidFill>
              </a:rPr>
              <a:t>микроконтинентов</a:t>
            </a:r>
            <a:r>
              <a:rPr lang="ru-RU" sz="2000" dirty="0" smtClean="0"/>
              <a:t>.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000" dirty="0" smtClean="0"/>
              <a:t>В разрезе континентальной коры выделяются </a:t>
            </a:r>
            <a:r>
              <a:rPr lang="ru-RU" sz="2000" b="1" dirty="0" smtClean="0">
                <a:solidFill>
                  <a:srgbClr val="FF0000"/>
                </a:solidFill>
              </a:rPr>
              <a:t>3</a:t>
            </a:r>
            <a:r>
              <a:rPr lang="ru-RU" sz="2000" dirty="0" smtClean="0"/>
              <a:t> основных «</a:t>
            </a:r>
            <a:r>
              <a:rPr lang="ru-RU" sz="2000" b="1" dirty="0" smtClean="0">
                <a:solidFill>
                  <a:srgbClr val="002060"/>
                </a:solidFill>
              </a:rPr>
              <a:t>геофизических» слоя</a:t>
            </a:r>
            <a:r>
              <a:rPr lang="ru-RU" sz="2000" dirty="0" smtClean="0"/>
              <a:t>: </a:t>
            </a:r>
          </a:p>
          <a:p>
            <a:pPr marL="900000" indent="-540000" eaLnBrk="1" fontAlgn="auto" hangingPunct="1">
              <a:lnSpc>
                <a:spcPct val="120000"/>
              </a:lnSpc>
              <a:spcAft>
                <a:spcPts val="0"/>
              </a:spcAft>
              <a:buFont typeface="Calibri" pitchFamily="34" charset="0"/>
              <a:buChar char="–"/>
              <a:defRPr/>
            </a:pPr>
            <a:r>
              <a:rPr lang="ru-RU" sz="2000" dirty="0" smtClean="0"/>
              <a:t>“</a:t>
            </a:r>
            <a:r>
              <a:rPr lang="ru-RU" sz="2000" b="1" dirty="0" smtClean="0">
                <a:solidFill>
                  <a:srgbClr val="C00000"/>
                </a:solidFill>
              </a:rPr>
              <a:t>осадочный</a:t>
            </a:r>
            <a:r>
              <a:rPr lang="ru-RU" sz="2000" dirty="0" smtClean="0"/>
              <a:t>”, </a:t>
            </a:r>
          </a:p>
          <a:p>
            <a:pPr marL="900000" indent="-540000" eaLnBrk="1" fontAlgn="auto" hangingPunct="1">
              <a:lnSpc>
                <a:spcPct val="120000"/>
              </a:lnSpc>
              <a:spcAft>
                <a:spcPts val="0"/>
              </a:spcAft>
              <a:buFont typeface="Calibri" pitchFamily="34" charset="0"/>
              <a:buChar char="–"/>
              <a:defRPr/>
            </a:pPr>
            <a:r>
              <a:rPr lang="ru-RU" sz="2000" dirty="0" smtClean="0"/>
              <a:t>“</a:t>
            </a:r>
            <a:r>
              <a:rPr lang="ru-RU" sz="2000" b="1" dirty="0" smtClean="0">
                <a:solidFill>
                  <a:srgbClr val="C00000"/>
                </a:solidFill>
              </a:rPr>
              <a:t>гранитно-метаморфический</a:t>
            </a:r>
            <a:r>
              <a:rPr lang="ru-RU" sz="2000" dirty="0" smtClean="0"/>
              <a:t>”, </a:t>
            </a:r>
          </a:p>
          <a:p>
            <a:pPr marL="900000" indent="-540000" eaLnBrk="1" fontAlgn="auto" hangingPunct="1">
              <a:lnSpc>
                <a:spcPct val="120000"/>
              </a:lnSpc>
              <a:spcAft>
                <a:spcPts val="0"/>
              </a:spcAft>
              <a:buFont typeface="Calibri" pitchFamily="34" charset="0"/>
              <a:buChar char="–"/>
              <a:defRPr/>
            </a:pPr>
            <a:r>
              <a:rPr lang="ru-RU" sz="2000" dirty="0" smtClean="0"/>
              <a:t>“</a:t>
            </a:r>
            <a:r>
              <a:rPr lang="ru-RU" sz="2000" b="1" dirty="0" err="1" smtClean="0">
                <a:solidFill>
                  <a:srgbClr val="C00000"/>
                </a:solidFill>
              </a:rPr>
              <a:t>гранулит-базитовый</a:t>
            </a:r>
            <a:r>
              <a:rPr lang="ru-RU" sz="2000" dirty="0" smtClean="0"/>
              <a:t>”. 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000" b="1" i="1" dirty="0" smtClean="0">
                <a:solidFill>
                  <a:srgbClr val="C00000"/>
                </a:solidFill>
              </a:rPr>
              <a:t>Океанская кора</a:t>
            </a:r>
            <a:r>
              <a:rPr lang="ru-RU" sz="2000" b="1" dirty="0" smtClean="0">
                <a:solidFill>
                  <a:srgbClr val="C00000"/>
                </a:solidFill>
              </a:rPr>
              <a:t> двухслойная</a:t>
            </a:r>
            <a:r>
              <a:rPr lang="ru-RU" sz="2000" dirty="0" smtClean="0"/>
              <a:t>, мощностью </a:t>
            </a:r>
            <a:r>
              <a:rPr lang="ru-RU" sz="2000" b="1" dirty="0" smtClean="0">
                <a:solidFill>
                  <a:srgbClr val="FF0000"/>
                </a:solidFill>
              </a:rPr>
              <a:t>от</a:t>
            </a:r>
            <a:r>
              <a:rPr lang="ru-RU" sz="2000" dirty="0" smtClean="0"/>
              <a:t> </a:t>
            </a:r>
            <a:r>
              <a:rPr lang="ru-RU" sz="2000" b="1" dirty="0" smtClean="0">
                <a:solidFill>
                  <a:srgbClr val="C00000"/>
                </a:solidFill>
              </a:rPr>
              <a:t>1 до 10—15 </a:t>
            </a:r>
            <a:r>
              <a:rPr lang="ru-RU" sz="2000" dirty="0" smtClean="0"/>
              <a:t>км. В ее разрезе отсутствует “</a:t>
            </a:r>
            <a:r>
              <a:rPr lang="ru-RU" sz="2000" b="1" dirty="0" smtClean="0">
                <a:solidFill>
                  <a:srgbClr val="FF0000"/>
                </a:solidFill>
              </a:rPr>
              <a:t>гранитно-метаморфический</a:t>
            </a:r>
            <a:r>
              <a:rPr lang="ru-RU" sz="2000" dirty="0" smtClean="0"/>
              <a:t>” слой. Распространена – в пределах океанских бассейнов.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pPr eaLnBrk="1" hangingPunct="1"/>
            <a:r>
              <a:rPr lang="ru-RU" sz="3600" b="1" smtClean="0"/>
              <a:t>СТРОЕНИЕ ЗЕМНОЙ КОРЫ</a:t>
            </a:r>
          </a:p>
        </p:txBody>
      </p:sp>
      <p:pic>
        <p:nvPicPr>
          <p:cNvPr id="7171" name="Picture 2" descr="C:\Users\Samsung\Documents\Scanned Documents\земная кора 1.bmp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41388" y="1052513"/>
            <a:ext cx="7489825" cy="4014787"/>
          </a:xfrm>
          <a:noFill/>
        </p:spPr>
      </p:pic>
      <p:sp>
        <p:nvSpPr>
          <p:cNvPr id="7172" name="TextBox 4"/>
          <p:cNvSpPr txBox="1">
            <a:spLocks noChangeArrowheads="1"/>
          </p:cNvSpPr>
          <p:nvPr/>
        </p:nvSpPr>
        <p:spPr bwMode="auto">
          <a:xfrm>
            <a:off x="683568" y="5084763"/>
            <a:ext cx="828104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>
                <a:latin typeface="Calibri" pitchFamily="34" charset="0"/>
              </a:rPr>
              <a:t>I</a:t>
            </a:r>
            <a:r>
              <a:rPr lang="ru-RU" b="1" dirty="0">
                <a:latin typeface="Calibri" pitchFamily="34" charset="0"/>
              </a:rPr>
              <a:t> – континентальная кора, слои: 1 – осадочный, 2 – гранитно-метаморфический, </a:t>
            </a:r>
          </a:p>
          <a:p>
            <a:r>
              <a:rPr lang="ru-RU" b="1" dirty="0">
                <a:latin typeface="Calibri" pitchFamily="34" charset="0"/>
              </a:rPr>
              <a:t>3- </a:t>
            </a:r>
            <a:r>
              <a:rPr lang="ru-RU" b="1" dirty="0" err="1">
                <a:latin typeface="Calibri" pitchFamily="34" charset="0"/>
              </a:rPr>
              <a:t>гранулито-базитовый</a:t>
            </a:r>
            <a:r>
              <a:rPr lang="ru-RU" b="1" dirty="0">
                <a:latin typeface="Calibri" pitchFamily="34" charset="0"/>
              </a:rPr>
              <a:t>,  4 – перидотиты верхней мантии.  </a:t>
            </a:r>
          </a:p>
          <a:p>
            <a:r>
              <a:rPr lang="en-US" b="1" dirty="0">
                <a:latin typeface="Calibri" pitchFamily="34" charset="0"/>
              </a:rPr>
              <a:t>II</a:t>
            </a:r>
            <a:r>
              <a:rPr lang="ru-RU" b="1" dirty="0">
                <a:latin typeface="Calibri" pitchFamily="34" charset="0"/>
              </a:rPr>
              <a:t> – океанская кора, слои: 1 – осадочный, 2 - базальтовых подушечных лав, 3 – комплекс параллельных даек, 4 – габбро, 5 - перидотиты верхней мантии. </a:t>
            </a:r>
          </a:p>
          <a:p>
            <a:r>
              <a:rPr lang="ru-RU" b="1" dirty="0">
                <a:latin typeface="Calibri" pitchFamily="34" charset="0"/>
              </a:rPr>
              <a:t>М – граница </a:t>
            </a:r>
            <a:r>
              <a:rPr lang="ru-RU" b="1" dirty="0" err="1" smtClean="0">
                <a:latin typeface="Calibri" pitchFamily="34" charset="0"/>
              </a:rPr>
              <a:t>Мохоровичича</a:t>
            </a:r>
            <a:endParaRPr lang="ru-RU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6" descr="http://www.uzluga.ru/potrb/%D0%9B%D0%B8%D1%82%D0%BE%D1%81%D1%84%D0%B5%D1%80%D0%B0%20%D0%BA%D0%B0%D0%BC%D0%B5%D0%BD%D0%BD%D0%B0%D1%8F%20%D0%BE%D0%B1%D0%BE%D0%BB%D0%BE%D1%87%D0%BA%D0%B0%20%D0%97%D0%B5%D0%BC%D0%BB%D0%B8%20%28%D0%BE%D1%82%20%D0%B3%D1%80%D0%B5%D1%87.%20%CE%9B%CE%AF%CE%B8%CE%BF%CF%82%20%D0%BA%D0%B0%D0%BC%D0%B5%D0%BD%D1%8C%20%D0%B8%20%CF%83%CF%86%CE%B1%CE%AF%CF%81%CE%B1%20%D1%81%D1%84%D0%B5%D1%80%D0%B0%29.%20%D0%A0%D0%B0%D1%81%D0%BF%D0%BB%D0%B0%D0%B2%D0%BB%D0%B5%D0%BD%D0%BD%D0%B0%D1%8F%20%D0%BC%D0%B0%D0%B3%D0%BC%D0%B0,%20%D0%B2%D1%8B%D1%85%D0%BE%D0%B4%D1%8F%20%D0%BD%D0%B0%20%D0%BF%D0%BE%D0%B2%D0%B5%D1%80%D1%85%D0%BD%D0%BE%D1%81%D1%82%D1%8C%20%D0%97%D0%B5%D0%BC%D0%BB%D0%B8%20%D0%B2%20%D0%B2%D0%B8%D0%B4%D0%B5%20%D0%B3%D0%BE%D1%80%D1%8F%D1%87%D0%B8%D1%85%20%D1%80%D0%B0%D1%81%D1%82%D0%B2%D0%BE%D1%80%D0%BE%D0%B2,%20%D0%BE%D1%85%D0%BB%D0%B0%D0%B6%D0%B4%D0%B0%D0%BB%D0%B0%D1%81%D1%8C.b/img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971550" y="654050"/>
            <a:ext cx="7539038" cy="5654675"/>
          </a:xfrm>
          <a:noFill/>
        </p:spPr>
      </p:pic>
      <p:grpSp>
        <p:nvGrpSpPr>
          <p:cNvPr id="8195" name="Группа 9"/>
          <p:cNvGrpSpPr>
            <a:grpSpLocks/>
          </p:cNvGrpSpPr>
          <p:nvPr/>
        </p:nvGrpSpPr>
        <p:grpSpPr bwMode="auto">
          <a:xfrm>
            <a:off x="2268538" y="4221163"/>
            <a:ext cx="5903912" cy="1963737"/>
            <a:chOff x="2268538" y="4221163"/>
            <a:chExt cx="5903912" cy="1963737"/>
          </a:xfrm>
        </p:grpSpPr>
        <p:sp>
          <p:nvSpPr>
            <p:cNvPr id="3075" name="TextBox 2"/>
            <p:cNvSpPr txBox="1">
              <a:spLocks noChangeArrowheads="1"/>
            </p:cNvSpPr>
            <p:nvPr/>
          </p:nvSpPr>
          <p:spPr bwMode="auto">
            <a:xfrm>
              <a:off x="3276600" y="5876925"/>
              <a:ext cx="2046288" cy="307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 err="1"/>
                <a:t>Гранулит-базитовый</a:t>
              </a:r>
              <a:endParaRPr lang="ru-RU" sz="1400" b="1" dirty="0"/>
            </a:p>
          </p:txBody>
        </p:sp>
        <p:sp>
          <p:nvSpPr>
            <p:cNvPr id="3076" name="TextBox 3"/>
            <p:cNvSpPr txBox="1">
              <a:spLocks noChangeArrowheads="1"/>
            </p:cNvSpPr>
            <p:nvPr/>
          </p:nvSpPr>
          <p:spPr bwMode="auto">
            <a:xfrm>
              <a:off x="3276600" y="5497513"/>
              <a:ext cx="2717800" cy="307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/>
                <a:t>Гранитно-метаморфический</a:t>
              </a:r>
            </a:p>
          </p:txBody>
        </p:sp>
        <p:sp>
          <p:nvSpPr>
            <p:cNvPr id="7" name="TextBox 3"/>
            <p:cNvSpPr txBox="1">
              <a:spLocks noChangeArrowheads="1"/>
            </p:cNvSpPr>
            <p:nvPr/>
          </p:nvSpPr>
          <p:spPr bwMode="auto">
            <a:xfrm>
              <a:off x="3276600" y="5084763"/>
              <a:ext cx="1727200" cy="307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/>
                <a:t>Осадочный</a:t>
              </a:r>
            </a:p>
          </p:txBody>
        </p:sp>
        <p:sp>
          <p:nvSpPr>
            <p:cNvPr id="8" name="TextBox 3"/>
            <p:cNvSpPr txBox="1">
              <a:spLocks noChangeArrowheads="1"/>
            </p:cNvSpPr>
            <p:nvPr/>
          </p:nvSpPr>
          <p:spPr bwMode="auto">
            <a:xfrm>
              <a:off x="6372225" y="4849813"/>
              <a:ext cx="1800225" cy="307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/>
                <a:t>Астеносфера</a:t>
              </a:r>
            </a:p>
          </p:txBody>
        </p:sp>
        <p:sp>
          <p:nvSpPr>
            <p:cNvPr id="9" name="TextBox 3"/>
            <p:cNvSpPr txBox="1">
              <a:spLocks noChangeArrowheads="1"/>
            </p:cNvSpPr>
            <p:nvPr/>
          </p:nvSpPr>
          <p:spPr bwMode="auto">
            <a:xfrm>
              <a:off x="3132138" y="4221163"/>
              <a:ext cx="2211387" cy="307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/>
                <a:t>Верхи верхней мантии</a:t>
              </a:r>
            </a:p>
          </p:txBody>
        </p:sp>
        <p:cxnSp>
          <p:nvCxnSpPr>
            <p:cNvPr id="11" name="Прямая со стрелкой 10"/>
            <p:cNvCxnSpPr>
              <a:stCxn id="9" idx="1"/>
            </p:cNvCxnSpPr>
            <p:nvPr/>
          </p:nvCxnSpPr>
          <p:spPr>
            <a:xfrm flipH="1">
              <a:off x="2268538" y="4375150"/>
              <a:ext cx="863600" cy="2778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3"/>
            <p:cNvSpPr txBox="1">
              <a:spLocks noChangeArrowheads="1"/>
            </p:cNvSpPr>
            <p:nvPr/>
          </p:nvSpPr>
          <p:spPr bwMode="auto">
            <a:xfrm>
              <a:off x="3059113" y="4724400"/>
              <a:ext cx="1909762" cy="3079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ru-RU" sz="1400" b="1" dirty="0"/>
                <a:t>Слои земной коры: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hiprom.ru/forum/pngs/34436981-everett-usa-time-zo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9137650" cy="534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35000"/>
          </a:xfrm>
        </p:spPr>
        <p:txBody>
          <a:bodyPr/>
          <a:lstStyle/>
          <a:p>
            <a:pPr eaLnBrk="1" hangingPunct="1"/>
            <a:r>
              <a:rPr lang="ru-RU" sz="3600" b="1" dirty="0" smtClean="0"/>
              <a:t>Главнейшие типы структур земной коры</a:t>
            </a:r>
            <a:endParaRPr lang="ru-RU" sz="36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4032448" y="1412776"/>
            <a:ext cx="4788024" cy="1535741"/>
          </a:xfrm>
          <a:prstGeom prst="rect">
            <a:avLst/>
          </a:prstGeom>
          <a:solidFill>
            <a:srgbClr val="20015F"/>
          </a:solidFill>
        </p:spPr>
        <p:txBody>
          <a:bodyPr wrap="square">
            <a:spAutoFit/>
          </a:bodyPr>
          <a:lstStyle/>
          <a:p>
            <a:pPr marL="0" eaLnBrk="1" hangingPunct="1">
              <a:lnSpc>
                <a:spcPct val="120000"/>
              </a:lnSpc>
              <a:buNone/>
              <a:defRPr/>
            </a:pPr>
            <a:r>
              <a:rPr lang="ru-RU" sz="2000" dirty="0" smtClean="0">
                <a:solidFill>
                  <a:schemeClr val="bg1"/>
                </a:solidFill>
              </a:rPr>
              <a:t>Самыми крупными структурами земной коры являются </a:t>
            </a:r>
            <a:r>
              <a:rPr lang="ru-RU" sz="2000" b="1" i="1" dirty="0" smtClean="0">
                <a:solidFill>
                  <a:srgbClr val="FFFF00"/>
                </a:solidFill>
              </a:rPr>
              <a:t>континенты</a:t>
            </a:r>
            <a:r>
              <a:rPr lang="ru-RU" sz="2000" dirty="0" smtClean="0">
                <a:solidFill>
                  <a:schemeClr val="bg1"/>
                </a:solidFill>
              </a:rPr>
              <a:t> и </a:t>
            </a:r>
            <a:r>
              <a:rPr lang="ru-RU" sz="2000" b="1" i="1" dirty="0" smtClean="0">
                <a:solidFill>
                  <a:srgbClr val="FFFF00"/>
                </a:solidFill>
              </a:rPr>
              <a:t>океанские</a:t>
            </a:r>
            <a:r>
              <a:rPr lang="ru-RU" sz="2000" i="1" dirty="0" smtClean="0">
                <a:solidFill>
                  <a:schemeClr val="bg1"/>
                </a:solidFill>
              </a:rPr>
              <a:t> </a:t>
            </a:r>
            <a:r>
              <a:rPr lang="ru-RU" sz="2000" b="1" i="1" dirty="0" smtClean="0">
                <a:solidFill>
                  <a:srgbClr val="FFFF00"/>
                </a:solidFill>
              </a:rPr>
              <a:t>впадины</a:t>
            </a:r>
            <a:r>
              <a:rPr lang="ru-RU" sz="2000" dirty="0" smtClean="0">
                <a:solidFill>
                  <a:schemeClr val="bg1"/>
                </a:solidFill>
              </a:rPr>
              <a:t>, отличающиеся типом </a:t>
            </a:r>
            <a:r>
              <a:rPr lang="ru-RU" sz="2000" dirty="0" smtClean="0">
                <a:solidFill>
                  <a:srgbClr val="FFFF00"/>
                </a:solidFill>
              </a:rPr>
              <a:t>строения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rgbClr val="FFFF00"/>
                </a:solidFill>
              </a:rPr>
              <a:t>земной</a:t>
            </a:r>
            <a:r>
              <a:rPr lang="ru-RU" sz="2000" dirty="0" smtClean="0">
                <a:solidFill>
                  <a:schemeClr val="bg1"/>
                </a:solidFill>
              </a:rPr>
              <a:t> </a:t>
            </a:r>
            <a:r>
              <a:rPr lang="ru-RU" sz="2000" dirty="0" smtClean="0">
                <a:solidFill>
                  <a:srgbClr val="FFFF00"/>
                </a:solidFill>
              </a:rPr>
              <a:t>коры</a:t>
            </a:r>
            <a:r>
              <a:rPr lang="ru-RU" sz="2000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251520" y="2996952"/>
            <a:ext cx="4572000" cy="24191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marL="0" eaLnBrk="1" hangingPunct="1">
              <a:lnSpc>
                <a:spcPct val="120000"/>
              </a:lnSpc>
              <a:buNone/>
              <a:defRPr/>
            </a:pPr>
            <a:r>
              <a:rPr lang="ru-RU" b="1" dirty="0" smtClean="0">
                <a:solidFill>
                  <a:srgbClr val="002060"/>
                </a:solidFill>
              </a:rPr>
              <a:t>ЗК</a:t>
            </a:r>
            <a:r>
              <a:rPr lang="ru-RU" dirty="0" smtClean="0"/>
              <a:t> континентов </a:t>
            </a:r>
            <a:r>
              <a:rPr lang="ru-RU" b="1" dirty="0" smtClean="0">
                <a:solidFill>
                  <a:srgbClr val="002060"/>
                </a:solidFill>
              </a:rPr>
              <a:t>неоднородна</a:t>
            </a:r>
            <a:r>
              <a:rPr lang="ru-RU" dirty="0" smtClean="0"/>
              <a:t> и </a:t>
            </a:r>
            <a:r>
              <a:rPr lang="ru-RU" b="1" dirty="0" err="1" smtClean="0">
                <a:solidFill>
                  <a:srgbClr val="002060"/>
                </a:solidFill>
              </a:rPr>
              <a:t>разновозрастна</a:t>
            </a:r>
            <a:r>
              <a:rPr lang="ru-RU" dirty="0" smtClean="0"/>
              <a:t>. Наиболее древние части континентов имеют </a:t>
            </a:r>
            <a:r>
              <a:rPr lang="ru-RU" b="1" dirty="0" smtClean="0">
                <a:solidFill>
                  <a:srgbClr val="C00000"/>
                </a:solidFill>
              </a:rPr>
              <a:t>гранитно-метаморфический</a:t>
            </a:r>
            <a:r>
              <a:rPr lang="ru-RU" dirty="0" smtClean="0"/>
              <a:t> слой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AR—PR</a:t>
            </a:r>
            <a:r>
              <a:rPr lang="en-US" b="1" baseline="-25000" dirty="0" smtClean="0">
                <a:solidFill>
                  <a:srgbClr val="FF0000"/>
                </a:solidFill>
              </a:rPr>
              <a:t>1</a:t>
            </a:r>
            <a:r>
              <a:rPr lang="ru-RU" dirty="0" smtClean="0"/>
              <a:t> возраста, который перекрыт </a:t>
            </a:r>
            <a:r>
              <a:rPr lang="ru-RU" b="1" dirty="0" smtClean="0">
                <a:solidFill>
                  <a:srgbClr val="C00000"/>
                </a:solidFill>
              </a:rPr>
              <a:t>осадочным слоем </a:t>
            </a:r>
            <a:r>
              <a:rPr lang="en-US" b="1" dirty="0" smtClean="0">
                <a:solidFill>
                  <a:srgbClr val="FF0000"/>
                </a:solidFill>
              </a:rPr>
              <a:t>PR</a:t>
            </a:r>
            <a:r>
              <a:rPr lang="en-US" b="1" baseline="-25000" dirty="0" smtClean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—Ph </a:t>
            </a:r>
            <a:r>
              <a:rPr lang="ru-RU" dirty="0" smtClean="0"/>
              <a:t>возраста. Их называют </a:t>
            </a:r>
            <a:r>
              <a:rPr lang="ru-RU" b="1" i="1" dirty="0" smtClean="0">
                <a:solidFill>
                  <a:srgbClr val="C00000"/>
                </a:solidFill>
              </a:rPr>
              <a:t>древними платформами</a:t>
            </a:r>
            <a:r>
              <a:rPr lang="ru-RU" dirty="0" smtClean="0"/>
              <a:t>.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 bwMode="auto">
          <a:xfrm>
            <a:off x="0" y="0"/>
            <a:ext cx="9144000" cy="90872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Самые крупные тектонические структуры земной коры:</a:t>
            </a:r>
            <a:b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633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континенты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и океанские впадины</a:t>
            </a: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755650" y="6237288"/>
            <a:ext cx="73477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latin typeface="Calibri" pitchFamily="34" charset="0"/>
              </a:rPr>
              <a:t>Граница между ними проходит по подножию </a:t>
            </a:r>
            <a:r>
              <a:rPr lang="ru-RU" b="1" dirty="0">
                <a:solidFill>
                  <a:srgbClr val="20015F"/>
                </a:solidFill>
                <a:latin typeface="Calibri" pitchFamily="34" charset="0"/>
              </a:rPr>
              <a:t>континентального склона</a:t>
            </a:r>
            <a:r>
              <a:rPr lang="ru-RU" dirty="0">
                <a:latin typeface="Calibri" pitchFamily="34" charset="0"/>
              </a:rPr>
              <a:t>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355976" y="3212976"/>
            <a:ext cx="4572000" cy="2751522"/>
          </a:xfrm>
          <a:prstGeom prst="rect">
            <a:avLst/>
          </a:prstGeom>
          <a:solidFill>
            <a:srgbClr val="FFFF00"/>
          </a:solidFill>
        </p:spPr>
        <p:txBody>
          <a:bodyPr>
            <a:spAutoFit/>
          </a:bodyPr>
          <a:lstStyle/>
          <a:p>
            <a:pPr marL="0" eaLnBrk="1" hangingPunct="1">
              <a:lnSpc>
                <a:spcPct val="120000"/>
              </a:lnSpc>
              <a:defRPr/>
            </a:pPr>
            <a:r>
              <a:rPr lang="ru-RU" b="1" dirty="0" smtClean="0">
                <a:solidFill>
                  <a:srgbClr val="20015F"/>
                </a:solidFill>
              </a:rPr>
              <a:t>Древние</a:t>
            </a:r>
            <a:r>
              <a:rPr lang="ru-RU" b="1" dirty="0" smtClean="0">
                <a:solidFill>
                  <a:srgbClr val="002060"/>
                </a:solidFill>
              </a:rPr>
              <a:t> </a:t>
            </a:r>
            <a:r>
              <a:rPr lang="ru-RU" b="1" dirty="0" smtClean="0">
                <a:solidFill>
                  <a:srgbClr val="20015F"/>
                </a:solidFill>
              </a:rPr>
              <a:t>платформы</a:t>
            </a:r>
            <a:r>
              <a:rPr lang="ru-RU" b="1" dirty="0" smtClean="0">
                <a:solidFill>
                  <a:srgbClr val="002060"/>
                </a:solidFill>
              </a:rPr>
              <a:t> </a:t>
            </a:r>
            <a:r>
              <a:rPr lang="ru-RU" dirty="0" smtClean="0"/>
              <a:t>разделены или обрамлены широкими зонами, в которых </a:t>
            </a:r>
            <a:r>
              <a:rPr lang="ru-RU" b="1" dirty="0" smtClean="0">
                <a:solidFill>
                  <a:srgbClr val="C00000"/>
                </a:solidFill>
              </a:rPr>
              <a:t>гранитно-метаморфический слой</a:t>
            </a:r>
            <a:r>
              <a:rPr lang="ru-RU" dirty="0" smtClean="0">
                <a:solidFill>
                  <a:srgbClr val="C00000"/>
                </a:solidFill>
              </a:rPr>
              <a:t> </a:t>
            </a:r>
            <a:r>
              <a:rPr lang="ru-RU" dirty="0" smtClean="0"/>
              <a:t>формировался в </a:t>
            </a:r>
            <a:r>
              <a:rPr lang="en-US" b="1" dirty="0" smtClean="0">
                <a:solidFill>
                  <a:srgbClr val="FF0000"/>
                </a:solidFill>
              </a:rPr>
              <a:t>PR</a:t>
            </a:r>
            <a:r>
              <a:rPr lang="en-US" b="1" baseline="-25000" dirty="0" smtClean="0">
                <a:solidFill>
                  <a:srgbClr val="FF0000"/>
                </a:solidFill>
              </a:rPr>
              <a:t>2</a:t>
            </a:r>
            <a:r>
              <a:rPr lang="ru-RU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b="1" dirty="0" smtClean="0"/>
              <a:t>и</a:t>
            </a:r>
            <a:r>
              <a:rPr lang="ru-RU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 smtClean="0">
                <a:solidFill>
                  <a:srgbClr val="FF0000"/>
                </a:solidFill>
              </a:rPr>
              <a:t>Ph</a:t>
            </a:r>
            <a:r>
              <a:rPr lang="ru-RU" dirty="0" smtClean="0"/>
              <a:t>. Такие зоны называются </a:t>
            </a:r>
            <a:r>
              <a:rPr lang="ru-RU" b="1" i="1" dirty="0" smtClean="0">
                <a:solidFill>
                  <a:srgbClr val="20015F"/>
                </a:solidFill>
              </a:rPr>
              <a:t>подвижными</a:t>
            </a:r>
            <a:r>
              <a:rPr lang="ru-RU" b="1" dirty="0" smtClean="0">
                <a:solidFill>
                  <a:srgbClr val="20015F"/>
                </a:solidFill>
              </a:rPr>
              <a:t> поясами </a:t>
            </a:r>
            <a:r>
              <a:rPr lang="ru-RU" b="1" dirty="0" smtClean="0">
                <a:solidFill>
                  <a:srgbClr val="C00000"/>
                </a:solidFill>
              </a:rPr>
              <a:t>(</a:t>
            </a:r>
            <a:r>
              <a:rPr lang="ru-RU" b="1" i="1" dirty="0" smtClean="0">
                <a:solidFill>
                  <a:srgbClr val="C00000"/>
                </a:solidFill>
              </a:rPr>
              <a:t>складчатыми</a:t>
            </a:r>
            <a:r>
              <a:rPr lang="ru-RU" dirty="0" smtClean="0"/>
              <a:t>, </a:t>
            </a:r>
            <a:r>
              <a:rPr lang="ru-RU" b="1" i="1" dirty="0" smtClean="0">
                <a:solidFill>
                  <a:srgbClr val="C00000"/>
                </a:solidFill>
              </a:rPr>
              <a:t>геосинклинально-складчатыми, коллизионными, </a:t>
            </a:r>
            <a:r>
              <a:rPr lang="ru-RU" b="1" i="1" dirty="0" err="1" smtClean="0">
                <a:solidFill>
                  <a:srgbClr val="C00000"/>
                </a:solidFill>
              </a:rPr>
              <a:t>акреционно-коллизионными</a:t>
            </a:r>
            <a:r>
              <a:rPr lang="ru-RU" b="1" i="1" dirty="0" smtClean="0">
                <a:solidFill>
                  <a:srgbClr val="C00000"/>
                </a:solidFill>
              </a:rPr>
              <a:t>)</a:t>
            </a:r>
            <a:r>
              <a:rPr lang="ru-RU" dirty="0" smtClean="0"/>
              <a:t>.</a:t>
            </a: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 bwMode="auto">
          <a:xfrm>
            <a:off x="395536" y="980728"/>
            <a:ext cx="8496944" cy="504056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-34290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kumimoji="0" lang="ru-RU" sz="22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Главнейшие типы структур </a:t>
            </a:r>
            <a:r>
              <a:rPr kumimoji="0" lang="ru-RU" sz="2400" b="1" i="0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континентальной земной коры (ЗК)</a:t>
            </a:r>
            <a:r>
              <a:rPr kumimoji="0" lang="ru-RU" sz="24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/>
      <p:bldP spid="5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www.studfiles.ru/html/2706/662/html_Lrj2rd8iRZ.uDjQ/htmlconvd-RmIMWW_html_1e5da2e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675" y="1557338"/>
            <a:ext cx="8188325" cy="3671887"/>
          </a:xfrm>
          <a:prstGeom prst="rect">
            <a:avLst/>
          </a:prstGeom>
          <a:noFill/>
          <a:ln w="38100">
            <a:solidFill>
              <a:srgbClr val="663300"/>
            </a:solidFill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467544" y="692696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FFFF99"/>
                </a:solidFill>
              </a:rPr>
              <a:t>Главнейшие тектонические элементы земной коры</a:t>
            </a:r>
            <a:endParaRPr lang="ru-RU" sz="2400" b="1" dirty="0">
              <a:solidFill>
                <a:srgbClr val="FFFF9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06090"/>
          </a:xfrm>
        </p:spPr>
        <p:txBody>
          <a:bodyPr/>
          <a:lstStyle/>
          <a:p>
            <a:pPr eaLnBrk="1" hangingPunct="1"/>
            <a:r>
              <a:rPr lang="ru-RU" sz="3600" b="1" dirty="0" smtClean="0">
                <a:solidFill>
                  <a:srgbClr val="000066"/>
                </a:solidFill>
              </a:rPr>
              <a:t>Древние платформы</a:t>
            </a:r>
            <a:endParaRPr lang="ru-RU" sz="3600" dirty="0" smtClean="0">
              <a:solidFill>
                <a:srgbClr val="000066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1125116"/>
            <a:ext cx="8229600" cy="5256212"/>
          </a:xfrm>
        </p:spPr>
        <p:txBody>
          <a:bodyPr rtlCol="0">
            <a:normAutofit fontScale="850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 smtClean="0"/>
              <a:t> </a:t>
            </a:r>
            <a:r>
              <a:rPr lang="ru-RU" b="1" dirty="0" smtClean="0">
                <a:solidFill>
                  <a:srgbClr val="C00000"/>
                </a:solidFill>
              </a:rPr>
              <a:t>Древние платформы (</a:t>
            </a:r>
            <a:r>
              <a:rPr lang="ru-RU" b="1" dirty="0" err="1" smtClean="0">
                <a:solidFill>
                  <a:srgbClr val="C00000"/>
                </a:solidFill>
              </a:rPr>
              <a:t>кратоны</a:t>
            </a:r>
            <a:r>
              <a:rPr lang="ru-RU" b="1" dirty="0" smtClean="0">
                <a:solidFill>
                  <a:srgbClr val="C00000"/>
                </a:solidFill>
              </a:rPr>
              <a:t>) представляют собой крупные  блоки континентальной земной коры, обладающие архейско-нижнепротерозойским складчатым («кристаллическим») фундаментом и осадочным чехлом, образованным верхнепротерозойскими, палеозойскими, мезозойскими и кайнозойскими отложениями.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 smtClean="0"/>
              <a:t>Это наиболее устойчивые и относительно малоподвижные глыбы в составе материков.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 smtClean="0"/>
              <a:t>В пределах России и ближнего зарубежья располагаются две древние платформы: </a:t>
            </a:r>
            <a:r>
              <a:rPr lang="ru-RU" b="1" dirty="0" smtClean="0">
                <a:solidFill>
                  <a:srgbClr val="C00000"/>
                </a:solidFill>
              </a:rPr>
              <a:t>Восточно-Европейская и Сибирская</a:t>
            </a:r>
            <a:r>
              <a:rPr lang="ru-RU" dirty="0" smtClean="0"/>
              <a:t>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Группа 18"/>
          <p:cNvGrpSpPr/>
          <p:nvPr/>
        </p:nvGrpSpPr>
        <p:grpSpPr>
          <a:xfrm>
            <a:off x="2339752" y="1844824"/>
            <a:ext cx="4562475" cy="1809492"/>
            <a:chOff x="4355976" y="1700808"/>
            <a:chExt cx="4562475" cy="1809492"/>
          </a:xfrm>
        </p:grpSpPr>
        <p:pic>
          <p:nvPicPr>
            <p:cNvPr id="1027" name="Picture 3" descr="D:\Туров\Учебные дисциплины\РегГеол\Презентации лекций\Рисунки\Разрез ВЕП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55976" y="1700808"/>
              <a:ext cx="4562475" cy="1792287"/>
            </a:xfrm>
            <a:prstGeom prst="rect">
              <a:avLst/>
            </a:prstGeom>
            <a:noFill/>
          </p:spPr>
        </p:pic>
        <p:sp>
          <p:nvSpPr>
            <p:cNvPr id="14" name="TextBox 13"/>
            <p:cNvSpPr txBox="1"/>
            <p:nvPr/>
          </p:nvSpPr>
          <p:spPr>
            <a:xfrm>
              <a:off x="4355976" y="3140968"/>
              <a:ext cx="453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chemeClr val="bg1"/>
                  </a:solidFill>
                </a:rPr>
                <a:t>Гранитно-метаморфический слой</a:t>
              </a:r>
              <a:endParaRPr lang="ru-RU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55976" y="1700808"/>
              <a:ext cx="21375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/>
                <a:t>Осадочный слой</a:t>
              </a:r>
              <a:endParaRPr lang="ru-RU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588224" y="2708920"/>
              <a:ext cx="10005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AR-PR</a:t>
              </a:r>
              <a:r>
                <a:rPr lang="en-US" b="1" baseline="-25000" dirty="0" smtClean="0">
                  <a:solidFill>
                    <a:schemeClr val="bg1"/>
                  </a:solidFill>
                </a:rPr>
                <a:t>1</a:t>
              </a:r>
              <a:endParaRPr lang="ru-RU" b="1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660232" y="2060848"/>
              <a:ext cx="974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PR</a:t>
              </a:r>
              <a:r>
                <a:rPr lang="en-US" b="1" baseline="-25000" dirty="0" smtClean="0"/>
                <a:t>2</a:t>
              </a:r>
              <a:r>
                <a:rPr lang="en-US" b="1" dirty="0" smtClean="0"/>
                <a:t>-KZ</a:t>
              </a:r>
              <a:endParaRPr lang="ru-RU" b="1" dirty="0"/>
            </a:p>
          </p:txBody>
        </p: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63465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cap="small" dirty="0" smtClean="0">
                <a:solidFill>
                  <a:srgbClr val="C00000"/>
                </a:solidFill>
              </a:rPr>
              <a:t>Древние платформы</a:t>
            </a:r>
            <a:endParaRPr lang="ru-RU" sz="3600" dirty="0" smtClean="0">
              <a:solidFill>
                <a:srgbClr val="C000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79512" y="692696"/>
            <a:ext cx="8784976" cy="720080"/>
          </a:xfrm>
        </p:spPr>
        <p:txBody>
          <a:bodyPr rtlCol="0">
            <a:noAutofit/>
          </a:bodyPr>
          <a:lstStyle/>
          <a:p>
            <a:pPr marL="0" indent="0" algn="ctr" eaLnBrk="1" fontAlgn="auto" hangingPunct="1">
              <a:spcAft>
                <a:spcPts val="0"/>
              </a:spcAft>
              <a:buNone/>
              <a:defRPr/>
            </a:pPr>
            <a:r>
              <a:rPr lang="ru-RU" sz="2400" b="1" dirty="0" smtClean="0">
                <a:solidFill>
                  <a:srgbClr val="663300"/>
                </a:solidFill>
              </a:rPr>
              <a:t>Древняя платформа – это жесткий блок континентальной земной коры, сформировавшийся концу</a:t>
            </a:r>
            <a:r>
              <a:rPr lang="ru-RU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PR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1</a:t>
            </a:r>
            <a:r>
              <a:rPr lang="ru-RU" sz="2400" b="1" dirty="0" smtClean="0"/>
              <a:t>.</a:t>
            </a:r>
            <a:endParaRPr lang="ru-RU" sz="2400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847688"/>
            <a:ext cx="8640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ru-RU" b="1" dirty="0" smtClean="0"/>
              <a:t>Структурные элементы древних платформ.</a:t>
            </a:r>
            <a:endParaRPr lang="ru-RU" dirty="0" smtClean="0"/>
          </a:p>
          <a:p>
            <a:pPr eaLnBrk="1" fontAlgn="auto" hangingPunct="1">
              <a:spcBef>
                <a:spcPts val="600"/>
              </a:spcBef>
              <a:spcAft>
                <a:spcPts val="600"/>
              </a:spcAft>
              <a:defRPr/>
            </a:pPr>
            <a:r>
              <a:rPr lang="ru-RU" sz="2000" dirty="0" smtClean="0"/>
              <a:t>Структурами первого порядка платформ являются </a:t>
            </a:r>
            <a:r>
              <a:rPr lang="ru-RU" sz="2000" b="1" i="1" dirty="0" smtClean="0">
                <a:solidFill>
                  <a:srgbClr val="C00000"/>
                </a:solidFill>
              </a:rPr>
              <a:t>щиты</a:t>
            </a:r>
            <a:r>
              <a:rPr lang="ru-RU" dirty="0" smtClean="0"/>
              <a:t> и </a:t>
            </a:r>
            <a:r>
              <a:rPr lang="ru-RU" sz="2000" b="1" i="1" dirty="0" smtClean="0">
                <a:solidFill>
                  <a:srgbClr val="C00000"/>
                </a:solidFill>
              </a:rPr>
              <a:t>плиты</a:t>
            </a:r>
            <a:r>
              <a:rPr lang="ru-RU" dirty="0" smtClean="0"/>
              <a:t>. </a:t>
            </a:r>
            <a:endParaRPr lang="en-US" dirty="0" smtClean="0"/>
          </a:p>
          <a:p>
            <a:pPr marL="180000" indent="-180000" eaLnBrk="1" fontAlgn="auto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ru-RU" sz="2000" b="1" dirty="0" smtClean="0"/>
              <a:t>Щиты</a:t>
            </a:r>
            <a:r>
              <a:rPr lang="ru-RU" sz="2000" dirty="0" smtClean="0"/>
              <a:t> – сводово-глыбовые поднятия земной коры, в которых гранитно-метаморфический слой земной коры (фундамент платформы) выведен на поверхность. </a:t>
            </a:r>
          </a:p>
          <a:p>
            <a:pPr marL="180000" indent="-180000" eaLnBrk="1" fontAlgn="auto" hangingPunct="1">
              <a:spcBef>
                <a:spcPts val="600"/>
              </a:spcBef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ru-RU" sz="2000" b="1" dirty="0" smtClean="0"/>
              <a:t>Плиты</a:t>
            </a:r>
            <a:r>
              <a:rPr lang="ru-RU" sz="2000" dirty="0" smtClean="0"/>
              <a:t> – опущенные участки платформ, на которых фундамент перекрыт осадочным чехлом. 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2339752" y="1844824"/>
            <a:ext cx="4608512" cy="1800200"/>
            <a:chOff x="3635896" y="3645024"/>
            <a:chExt cx="4104456" cy="1605136"/>
          </a:xfrm>
          <a:solidFill>
            <a:schemeClr val="bg1"/>
          </a:solidFill>
        </p:grpSpPr>
        <p:pic>
          <p:nvPicPr>
            <p:cNvPr id="1026" name="Picture 2" descr="D:\Туров\Саша\Рисунки\Тектон_структ_геол_карте\Этажность ВЕП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35896" y="3645024"/>
              <a:ext cx="4076378" cy="160513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</p:pic>
        <p:cxnSp>
          <p:nvCxnSpPr>
            <p:cNvPr id="6" name="Прямая соединительная линия 5"/>
            <p:cNvCxnSpPr/>
            <p:nvPr/>
          </p:nvCxnSpPr>
          <p:spPr>
            <a:xfrm>
              <a:off x="3635896" y="3645024"/>
              <a:ext cx="4104456" cy="0"/>
            </a:xfrm>
            <a:prstGeom prst="line">
              <a:avLst/>
            </a:prstGeom>
            <a:grpFill/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Прямоугольник 11"/>
          <p:cNvSpPr/>
          <p:nvPr/>
        </p:nvSpPr>
        <p:spPr>
          <a:xfrm>
            <a:off x="6948264" y="1844824"/>
            <a:ext cx="21957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 smtClean="0"/>
              <a:t>Небольшими угловыми несогласиями чехол разделяется на </a:t>
            </a:r>
            <a:r>
              <a:rPr lang="ru-RU" b="1" dirty="0" smtClean="0">
                <a:solidFill>
                  <a:srgbClr val="C00000"/>
                </a:solidFill>
              </a:rPr>
              <a:t>структурные этажи</a:t>
            </a:r>
            <a:r>
              <a:rPr lang="ru-RU" dirty="0" smtClean="0"/>
              <a:t>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179512" y="1772816"/>
            <a:ext cx="20162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buNone/>
              <a:defRPr/>
            </a:pPr>
            <a:r>
              <a:rPr lang="ru-RU" sz="2000" dirty="0" smtClean="0"/>
              <a:t>В </a:t>
            </a:r>
            <a:r>
              <a:rPr lang="ru-RU" sz="2000" b="1" dirty="0" smtClean="0">
                <a:solidFill>
                  <a:srgbClr val="002060"/>
                </a:solidFill>
              </a:rPr>
              <a:t>разрезе</a:t>
            </a:r>
            <a:r>
              <a:rPr lang="ru-RU" sz="2000" dirty="0" smtClean="0"/>
              <a:t> </a:t>
            </a:r>
            <a:r>
              <a:rPr lang="ru-RU" sz="2000" b="1" dirty="0" smtClean="0"/>
              <a:t>ДП</a:t>
            </a:r>
            <a:r>
              <a:rPr lang="ru-RU" sz="2000" dirty="0" smtClean="0"/>
              <a:t> выделяются </a:t>
            </a:r>
            <a:r>
              <a:rPr lang="ru-RU" sz="2000" b="1" dirty="0" smtClean="0">
                <a:solidFill>
                  <a:srgbClr val="002060"/>
                </a:solidFill>
              </a:rPr>
              <a:t>комплексы</a:t>
            </a:r>
            <a:r>
              <a:rPr lang="ru-RU" sz="2000" dirty="0" smtClean="0"/>
              <a:t> </a:t>
            </a:r>
            <a:r>
              <a:rPr lang="ru-RU" sz="2000" b="1" dirty="0" smtClean="0">
                <a:solidFill>
                  <a:srgbClr val="C00000"/>
                </a:solidFill>
              </a:rPr>
              <a:t>фундамента</a:t>
            </a:r>
            <a:r>
              <a:rPr lang="ru-RU" sz="2000" dirty="0" smtClean="0"/>
              <a:t> и </a:t>
            </a:r>
            <a:r>
              <a:rPr lang="ru-RU" sz="2000" b="1" dirty="0" smtClean="0">
                <a:solidFill>
                  <a:srgbClr val="FF0000"/>
                </a:solidFill>
              </a:rPr>
              <a:t>чехла</a:t>
            </a:r>
            <a:r>
              <a:rPr lang="ru-RU" sz="2000" dirty="0" smtClean="0"/>
              <a:t>.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11760" y="3212976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Фундамент</a:t>
            </a:r>
            <a:endParaRPr lang="ru-RU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148064" y="2276872"/>
            <a:ext cx="87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Чехол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2" grpId="0"/>
      <p:bldP spid="13" grpId="0"/>
      <p:bldP spid="20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513"/>
          </a:xfrm>
        </p:spPr>
        <p:txBody>
          <a:bodyPr/>
          <a:lstStyle/>
          <a:p>
            <a:pPr eaLnBrk="1" hangingPunct="1"/>
            <a:r>
              <a:rPr lang="ru-RU" sz="3600" b="1" dirty="0" smtClean="0"/>
              <a:t>Подвижные (складчатые) пояса</a:t>
            </a:r>
            <a:endParaRPr lang="ru-RU" sz="3600" dirty="0" smtClean="0"/>
          </a:p>
        </p:txBody>
      </p:sp>
      <p:sp>
        <p:nvSpPr>
          <p:cNvPr id="17411" name="Содержимое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616575"/>
          </a:xfrm>
          <a:ln w="38100">
            <a:solidFill>
              <a:srgbClr val="660066"/>
            </a:solidFill>
          </a:ln>
        </p:spPr>
        <p:txBody>
          <a:bodyPr/>
          <a:lstStyle/>
          <a:p>
            <a:pPr eaLnBrk="1" hangingPunct="1"/>
            <a:r>
              <a:rPr lang="ru-RU" sz="2300" b="1" dirty="0" smtClean="0"/>
              <a:t>Подвижные пояса</a:t>
            </a:r>
            <a:r>
              <a:rPr lang="ru-RU" sz="2300" dirty="0" smtClean="0"/>
              <a:t> – это участки земной коры, в пределах которых гранитно-гнейсовый слой формировался на протяжении </a:t>
            </a:r>
            <a:r>
              <a:rPr lang="ru-RU" sz="2400" dirty="0" smtClean="0"/>
              <a:t>в </a:t>
            </a:r>
            <a:r>
              <a:rPr lang="en-US" sz="2400" b="1" dirty="0" smtClean="0">
                <a:solidFill>
                  <a:srgbClr val="FF0000"/>
                </a:solidFill>
              </a:rPr>
              <a:t>PR</a:t>
            </a:r>
            <a:r>
              <a:rPr lang="en-US" sz="2400" b="1" baseline="-25000" dirty="0" smtClean="0">
                <a:solidFill>
                  <a:srgbClr val="FF0000"/>
                </a:solidFill>
              </a:rPr>
              <a:t>2</a:t>
            </a:r>
            <a:r>
              <a:rPr lang="ru-RU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ru-RU" sz="2400" b="1" dirty="0" smtClean="0"/>
              <a:t>и</a:t>
            </a:r>
            <a:r>
              <a:rPr lang="ru-RU" sz="2400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</a:rPr>
              <a:t>Ph</a:t>
            </a:r>
            <a:r>
              <a:rPr lang="ru-RU" sz="2300" dirty="0" smtClean="0"/>
              <a:t>, они разделяют на континентах древние платформы или отделяют древние платформы континентов от океанических впадин. </a:t>
            </a:r>
          </a:p>
          <a:p>
            <a:pPr eaLnBrk="1" hangingPunct="1"/>
            <a:r>
              <a:rPr lang="ru-RU" sz="2300" dirty="0" smtClean="0"/>
              <a:t>Внутри поясов выделяются </a:t>
            </a:r>
            <a:r>
              <a:rPr lang="ru-RU" sz="2300" b="1" i="1" dirty="0" smtClean="0">
                <a:solidFill>
                  <a:srgbClr val="C00000"/>
                </a:solidFill>
              </a:rPr>
              <a:t>срединные массивы</a:t>
            </a:r>
            <a:r>
              <a:rPr lang="ru-RU" sz="2300" b="1" dirty="0" smtClean="0">
                <a:solidFill>
                  <a:srgbClr val="C00000"/>
                </a:solidFill>
              </a:rPr>
              <a:t> и </a:t>
            </a:r>
            <a:r>
              <a:rPr lang="ru-RU" sz="2300" b="1" i="1" dirty="0" smtClean="0">
                <a:solidFill>
                  <a:srgbClr val="C00000"/>
                </a:solidFill>
              </a:rPr>
              <a:t>разновозрастные складчатые области</a:t>
            </a:r>
            <a:r>
              <a:rPr lang="ru-RU" sz="2300" dirty="0" smtClean="0"/>
              <a:t>. </a:t>
            </a:r>
          </a:p>
          <a:p>
            <a:pPr eaLnBrk="1" hangingPunct="1"/>
            <a:r>
              <a:rPr lang="ru-RU" sz="2300" b="1" dirty="0" smtClean="0">
                <a:solidFill>
                  <a:srgbClr val="20015F"/>
                </a:solidFill>
              </a:rPr>
              <a:t>Срединные массивы</a:t>
            </a:r>
            <a:r>
              <a:rPr lang="ru-RU" sz="2300" dirty="0" smtClean="0">
                <a:solidFill>
                  <a:srgbClr val="20015F"/>
                </a:solidFill>
              </a:rPr>
              <a:t> </a:t>
            </a:r>
            <a:r>
              <a:rPr lang="ru-RU" sz="2300" dirty="0" smtClean="0"/>
              <a:t>– это крупные блоки континентальной земной докембрийского возраста. </a:t>
            </a:r>
          </a:p>
          <a:p>
            <a:pPr eaLnBrk="1" hangingPunct="1"/>
            <a:r>
              <a:rPr lang="ru-RU" sz="2300" b="1" dirty="0" smtClean="0">
                <a:solidFill>
                  <a:srgbClr val="20015F"/>
                </a:solidFill>
              </a:rPr>
              <a:t>Складчатые области</a:t>
            </a:r>
            <a:r>
              <a:rPr lang="ru-RU" sz="2300" dirty="0" smtClean="0"/>
              <a:t> – это части пояса, завершившие геосинклинальное развитие в одну из планетарных эпох складчатости. Области состоят из систем.</a:t>
            </a:r>
          </a:p>
          <a:p>
            <a:pPr eaLnBrk="1" hangingPunct="1"/>
            <a:r>
              <a:rPr lang="ru-RU" sz="2300" b="1" dirty="0" smtClean="0">
                <a:solidFill>
                  <a:srgbClr val="20015F"/>
                </a:solidFill>
              </a:rPr>
              <a:t>Складчатые системы</a:t>
            </a:r>
            <a:r>
              <a:rPr lang="ru-RU" sz="2300" b="1" dirty="0" smtClean="0"/>
              <a:t> </a:t>
            </a:r>
            <a:r>
              <a:rPr lang="ru-RU" sz="2300" dirty="0" smtClean="0"/>
              <a:t>– части области, отличающиеся индивидуальными чертами строения или историей  геологического развития.</a:t>
            </a:r>
          </a:p>
          <a:p>
            <a:pPr eaLnBrk="1" hangingPunct="1"/>
            <a:endParaRPr lang="ru-RU" sz="23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467544" y="908720"/>
            <a:ext cx="8352928" cy="5688632"/>
          </a:xfrm>
          <a:prstGeom prst="rect">
            <a:avLst/>
          </a:prstGeom>
          <a:solidFill>
            <a:schemeClr val="bg1"/>
          </a:solidFill>
          <a:ln w="38100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r>
              <a:rPr lang="ru-RU" sz="3600" b="1" dirty="0" smtClean="0">
                <a:solidFill>
                  <a:srgbClr val="FFFF00"/>
                </a:solidFill>
              </a:rPr>
              <a:t>СКЛАДЧАТАЯ ОБЛАСТЬ</a:t>
            </a:r>
            <a:endParaRPr lang="ru-RU" sz="3600" b="1" dirty="0">
              <a:solidFill>
                <a:srgbClr val="FFFF00"/>
              </a:solidFill>
            </a:endParaRPr>
          </a:p>
        </p:txBody>
      </p:sp>
      <p:pic>
        <p:nvPicPr>
          <p:cNvPr id="1027" name="Picture 3" descr="D:\Туров\Учебные дисциплины\РегГеол\Карты\Принципы районирования\Складчатые пояса\Разрез складчатой области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617944"/>
            <a:ext cx="8229600" cy="2490474"/>
          </a:xfrm>
          <a:prstGeom prst="rect">
            <a:avLst/>
          </a:prstGeom>
          <a:noFill/>
        </p:spPr>
      </p:pic>
      <p:cxnSp>
        <p:nvCxnSpPr>
          <p:cNvPr id="8" name="Прямая соединительная линия 7"/>
          <p:cNvCxnSpPr/>
          <p:nvPr/>
        </p:nvCxnSpPr>
        <p:spPr>
          <a:xfrm>
            <a:off x="2699792" y="1124744"/>
            <a:ext cx="0" cy="230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47864" y="980728"/>
            <a:ext cx="4936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i="1" spc="600" dirty="0" smtClean="0"/>
              <a:t>Складчатая область</a:t>
            </a:r>
            <a:endParaRPr lang="ru-RU" sz="2400" b="1" i="1" spc="6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544" y="1013827"/>
            <a:ext cx="2282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400" b="1" i="1" spc="200" dirty="0" smtClean="0"/>
              <a:t>Древняя</a:t>
            </a:r>
          </a:p>
          <a:p>
            <a:pPr algn="ctr"/>
            <a:r>
              <a:rPr lang="ru-RU" sz="2400" b="1" i="1" spc="200" dirty="0" smtClean="0"/>
              <a:t>платформа</a:t>
            </a:r>
            <a:endParaRPr lang="ru-RU" sz="2400" b="1" i="1" spc="200" dirty="0"/>
          </a:p>
        </p:txBody>
      </p:sp>
      <p:grpSp>
        <p:nvGrpSpPr>
          <p:cNvPr id="3" name="Группа 19"/>
          <p:cNvGrpSpPr/>
          <p:nvPr/>
        </p:nvGrpSpPr>
        <p:grpSpPr>
          <a:xfrm>
            <a:off x="5076056" y="2564904"/>
            <a:ext cx="360040" cy="648072"/>
            <a:chOff x="5076056" y="2564904"/>
            <a:chExt cx="360040" cy="648072"/>
          </a:xfrm>
          <a:solidFill>
            <a:srgbClr val="20015F"/>
          </a:solidFill>
        </p:grpSpPr>
        <p:cxnSp>
          <p:nvCxnSpPr>
            <p:cNvPr id="16" name="Прямая соединительная линия 15"/>
            <p:cNvCxnSpPr>
              <a:stCxn id="17" idx="4"/>
            </p:cNvCxnSpPr>
            <p:nvPr/>
          </p:nvCxnSpPr>
          <p:spPr>
            <a:xfrm flipH="1">
              <a:off x="5220073" y="2924944"/>
              <a:ext cx="36003" cy="288032"/>
            </a:xfrm>
            <a:prstGeom prst="line">
              <a:avLst/>
            </a:prstGeom>
            <a:grpFill/>
            <a:ln w="25400">
              <a:solidFill>
                <a:srgbClr val="2001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Овал 16"/>
            <p:cNvSpPr/>
            <p:nvPr/>
          </p:nvSpPr>
          <p:spPr>
            <a:xfrm>
              <a:off x="5076056" y="2564904"/>
              <a:ext cx="360040" cy="36004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 smtClean="0"/>
                <a:t>4</a:t>
              </a:r>
              <a:endParaRPr lang="ru-RU" b="1" dirty="0"/>
            </a:p>
          </p:txBody>
        </p:sp>
      </p:grpSp>
      <p:grpSp>
        <p:nvGrpSpPr>
          <p:cNvPr id="4" name="Группа 25"/>
          <p:cNvGrpSpPr/>
          <p:nvPr/>
        </p:nvGrpSpPr>
        <p:grpSpPr>
          <a:xfrm>
            <a:off x="8100392" y="2996952"/>
            <a:ext cx="360040" cy="720080"/>
            <a:chOff x="8100392" y="2996952"/>
            <a:chExt cx="360040" cy="720080"/>
          </a:xfrm>
          <a:solidFill>
            <a:srgbClr val="20015F"/>
          </a:solidFill>
        </p:grpSpPr>
        <p:sp>
          <p:nvSpPr>
            <p:cNvPr id="18" name="Овал 17"/>
            <p:cNvSpPr/>
            <p:nvPr/>
          </p:nvSpPr>
          <p:spPr>
            <a:xfrm>
              <a:off x="8100392" y="2996952"/>
              <a:ext cx="360040" cy="36004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 smtClean="0"/>
                <a:t>1</a:t>
              </a:r>
              <a:endParaRPr lang="ru-RU" b="1" dirty="0"/>
            </a:p>
          </p:txBody>
        </p:sp>
        <p:cxnSp>
          <p:nvCxnSpPr>
            <p:cNvPr id="22" name="Прямая соединительная линия 21"/>
            <p:cNvCxnSpPr>
              <a:stCxn id="18" idx="4"/>
            </p:cNvCxnSpPr>
            <p:nvPr/>
          </p:nvCxnSpPr>
          <p:spPr>
            <a:xfrm>
              <a:off x="8280412" y="3356992"/>
              <a:ext cx="36004" cy="360040"/>
            </a:xfrm>
            <a:prstGeom prst="line">
              <a:avLst/>
            </a:prstGeom>
            <a:grpFill/>
            <a:ln w="25400">
              <a:solidFill>
                <a:srgbClr val="2001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Группа 31"/>
          <p:cNvGrpSpPr/>
          <p:nvPr/>
        </p:nvGrpSpPr>
        <p:grpSpPr>
          <a:xfrm>
            <a:off x="2843808" y="2564904"/>
            <a:ext cx="360040" cy="792088"/>
            <a:chOff x="2843808" y="2564904"/>
            <a:chExt cx="360040" cy="792088"/>
          </a:xfrm>
          <a:solidFill>
            <a:srgbClr val="20015F"/>
          </a:solidFill>
        </p:grpSpPr>
        <p:sp>
          <p:nvSpPr>
            <p:cNvPr id="29" name="Овал 28"/>
            <p:cNvSpPr/>
            <p:nvPr/>
          </p:nvSpPr>
          <p:spPr>
            <a:xfrm>
              <a:off x="2843808" y="2564904"/>
              <a:ext cx="360040" cy="360040"/>
            </a:xfrm>
            <a:prstGeom prst="ellipse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 smtClean="0"/>
                <a:t>2</a:t>
              </a:r>
              <a:endParaRPr lang="ru-RU" b="1" dirty="0"/>
            </a:p>
          </p:txBody>
        </p:sp>
        <p:cxnSp>
          <p:nvCxnSpPr>
            <p:cNvPr id="31" name="Прямая соединительная линия 30"/>
            <p:cNvCxnSpPr>
              <a:stCxn id="29" idx="4"/>
            </p:cNvCxnSpPr>
            <p:nvPr/>
          </p:nvCxnSpPr>
          <p:spPr>
            <a:xfrm>
              <a:off x="3023828" y="2924944"/>
              <a:ext cx="180020" cy="432048"/>
            </a:xfrm>
            <a:prstGeom prst="line">
              <a:avLst/>
            </a:prstGeom>
            <a:grpFill/>
            <a:ln w="25400">
              <a:solidFill>
                <a:srgbClr val="2001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Группа 62"/>
          <p:cNvGrpSpPr/>
          <p:nvPr/>
        </p:nvGrpSpPr>
        <p:grpSpPr>
          <a:xfrm>
            <a:off x="3347864" y="2276872"/>
            <a:ext cx="576064" cy="504056"/>
            <a:chOff x="3347864" y="2276872"/>
            <a:chExt cx="576064" cy="504056"/>
          </a:xfrm>
        </p:grpSpPr>
        <p:sp>
          <p:nvSpPr>
            <p:cNvPr id="35" name="Овал 34"/>
            <p:cNvSpPr/>
            <p:nvPr/>
          </p:nvSpPr>
          <p:spPr>
            <a:xfrm>
              <a:off x="3347864" y="2276872"/>
              <a:ext cx="360040" cy="360040"/>
            </a:xfrm>
            <a:prstGeom prst="ellipse">
              <a:avLst/>
            </a:prstGeom>
            <a:solidFill>
              <a:srgbClr val="2001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 smtClean="0"/>
                <a:t>5</a:t>
              </a:r>
              <a:endParaRPr lang="ru-RU" b="1" dirty="0"/>
            </a:p>
          </p:txBody>
        </p:sp>
        <p:cxnSp>
          <p:nvCxnSpPr>
            <p:cNvPr id="37" name="Прямая соединительная линия 36"/>
            <p:cNvCxnSpPr>
              <a:stCxn id="35" idx="5"/>
            </p:cNvCxnSpPr>
            <p:nvPr/>
          </p:nvCxnSpPr>
          <p:spPr>
            <a:xfrm>
              <a:off x="3655177" y="2584185"/>
              <a:ext cx="268751" cy="196743"/>
            </a:xfrm>
            <a:prstGeom prst="line">
              <a:avLst/>
            </a:prstGeom>
            <a:ln w="25400">
              <a:solidFill>
                <a:srgbClr val="2001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Овал 37"/>
          <p:cNvSpPr/>
          <p:nvPr/>
        </p:nvSpPr>
        <p:spPr>
          <a:xfrm>
            <a:off x="6876256" y="4365104"/>
            <a:ext cx="360040" cy="360040"/>
          </a:xfrm>
          <a:prstGeom prst="ellipse">
            <a:avLst/>
          </a:prstGeom>
          <a:solidFill>
            <a:srgbClr val="2001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5</a:t>
            </a:r>
            <a:endParaRPr lang="ru-RU" b="1" dirty="0"/>
          </a:p>
        </p:txBody>
      </p:sp>
      <p:sp>
        <p:nvSpPr>
          <p:cNvPr id="39" name="Овал 38"/>
          <p:cNvSpPr/>
          <p:nvPr/>
        </p:nvSpPr>
        <p:spPr>
          <a:xfrm>
            <a:off x="7956376" y="4581128"/>
            <a:ext cx="360040" cy="360040"/>
          </a:xfrm>
          <a:prstGeom prst="ellipse">
            <a:avLst/>
          </a:prstGeom>
          <a:solidFill>
            <a:srgbClr val="20015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 smtClean="0"/>
              <a:t>2</a:t>
            </a:r>
            <a:endParaRPr lang="ru-RU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347864" y="1916832"/>
            <a:ext cx="255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Выступ фундамента</a:t>
            </a:r>
            <a:endParaRPr lang="ru-RU" b="1" dirty="0"/>
          </a:p>
        </p:txBody>
      </p:sp>
      <p:grpSp>
        <p:nvGrpSpPr>
          <p:cNvPr id="7" name="Группа 66"/>
          <p:cNvGrpSpPr/>
          <p:nvPr/>
        </p:nvGrpSpPr>
        <p:grpSpPr>
          <a:xfrm>
            <a:off x="2771800" y="1484784"/>
            <a:ext cx="5854741" cy="400110"/>
            <a:chOff x="2771800" y="1484784"/>
            <a:chExt cx="5854741" cy="400110"/>
          </a:xfrm>
        </p:grpSpPr>
        <p:sp>
          <p:nvSpPr>
            <p:cNvPr id="42" name="TextBox 41"/>
            <p:cNvSpPr txBox="1"/>
            <p:nvPr/>
          </p:nvSpPr>
          <p:spPr>
            <a:xfrm>
              <a:off x="3650709" y="1484784"/>
              <a:ext cx="42575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2000" b="1" i="1" spc="600" dirty="0" smtClean="0"/>
                <a:t>Молодая платформа</a:t>
              </a:r>
              <a:endParaRPr lang="ru-RU" sz="2000" b="1" i="1" spc="600" dirty="0"/>
            </a:p>
          </p:txBody>
        </p:sp>
        <p:cxnSp>
          <p:nvCxnSpPr>
            <p:cNvPr id="44" name="Прямая со стрелкой 43"/>
            <p:cNvCxnSpPr/>
            <p:nvPr/>
          </p:nvCxnSpPr>
          <p:spPr>
            <a:xfrm flipV="1">
              <a:off x="2771800" y="1844824"/>
              <a:ext cx="5854741" cy="16550"/>
            </a:xfrm>
            <a:prstGeom prst="straightConnector1">
              <a:avLst/>
            </a:prstGeom>
            <a:ln w="19050">
              <a:solidFill>
                <a:schemeClr val="tx2">
                  <a:lumMod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Группа 65"/>
          <p:cNvGrpSpPr/>
          <p:nvPr/>
        </p:nvGrpSpPr>
        <p:grpSpPr>
          <a:xfrm>
            <a:off x="7236296" y="1916832"/>
            <a:ext cx="1242013" cy="504056"/>
            <a:chOff x="7236296" y="1916832"/>
            <a:chExt cx="1242013" cy="504056"/>
          </a:xfrm>
        </p:grpSpPr>
        <p:sp>
          <p:nvSpPr>
            <p:cNvPr id="40" name="TextBox 39"/>
            <p:cNvSpPr txBox="1"/>
            <p:nvPr/>
          </p:nvSpPr>
          <p:spPr>
            <a:xfrm>
              <a:off x="7596336" y="1916832"/>
              <a:ext cx="8819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b="1" dirty="0" smtClean="0"/>
                <a:t>Плита</a:t>
              </a:r>
              <a:endParaRPr lang="ru-RU" b="1" dirty="0"/>
            </a:p>
          </p:txBody>
        </p:sp>
        <p:cxnSp>
          <p:nvCxnSpPr>
            <p:cNvPr id="45" name="Прямая соединительная линия 44"/>
            <p:cNvCxnSpPr/>
            <p:nvPr/>
          </p:nvCxnSpPr>
          <p:spPr>
            <a:xfrm>
              <a:off x="7236296" y="1916832"/>
              <a:ext cx="0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Группа 50"/>
          <p:cNvGrpSpPr/>
          <p:nvPr/>
        </p:nvGrpSpPr>
        <p:grpSpPr>
          <a:xfrm>
            <a:off x="5868144" y="2060848"/>
            <a:ext cx="429926" cy="1008112"/>
            <a:chOff x="5868144" y="2060848"/>
            <a:chExt cx="429926" cy="1008112"/>
          </a:xfrm>
        </p:grpSpPr>
        <p:sp>
          <p:nvSpPr>
            <p:cNvPr id="48" name="TextBox 47"/>
            <p:cNvSpPr txBox="1"/>
            <p:nvPr/>
          </p:nvSpPr>
          <p:spPr>
            <a:xfrm>
              <a:off x="5868144" y="2060848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baseline="-25000" dirty="0" smtClean="0">
                  <a:latin typeface="Segoe UI Symbol" pitchFamily="34" charset="0"/>
                  <a:ea typeface="Segoe UI Symbol" pitchFamily="34" charset="0"/>
                </a:rPr>
                <a:t>о</a:t>
              </a:r>
              <a:r>
                <a:rPr lang="el-GR" sz="2400" b="1" dirty="0" smtClean="0">
                  <a:solidFill>
                    <a:srgbClr val="FF0000"/>
                  </a:solidFill>
                  <a:latin typeface="Segoe UI Symbol" pitchFamily="34" charset="0"/>
                  <a:ea typeface="Segoe UI Symbol" pitchFamily="34" charset="0"/>
                </a:rPr>
                <a:t>ᵞ</a:t>
              </a:r>
              <a:endParaRPr lang="ru-RU" sz="2400" b="1" dirty="0">
                <a:solidFill>
                  <a:srgbClr val="FF0000"/>
                </a:solidFill>
                <a:ea typeface="Segoe UI Symbol" pitchFamily="34" charset="0"/>
              </a:endParaRPr>
            </a:p>
          </p:txBody>
        </p:sp>
        <p:cxnSp>
          <p:nvCxnSpPr>
            <p:cNvPr id="50" name="Прямая соединительная линия 49"/>
            <p:cNvCxnSpPr>
              <a:stCxn id="48" idx="2"/>
            </p:cNvCxnSpPr>
            <p:nvPr/>
          </p:nvCxnSpPr>
          <p:spPr>
            <a:xfrm flipH="1">
              <a:off x="5868144" y="2522513"/>
              <a:ext cx="214963" cy="546447"/>
            </a:xfrm>
            <a:prstGeom prst="line">
              <a:avLst/>
            </a:prstGeom>
            <a:ln w="25400">
              <a:solidFill>
                <a:srgbClr val="2001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1475656" y="464384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AR—PR</a:t>
            </a:r>
            <a:r>
              <a:rPr lang="en-US" b="1" baseline="-25000" dirty="0" smtClean="0"/>
              <a:t>1</a:t>
            </a:r>
            <a:endParaRPr lang="ru-RU" b="1" baseline="-25000" dirty="0"/>
          </a:p>
        </p:txBody>
      </p:sp>
      <p:grpSp>
        <p:nvGrpSpPr>
          <p:cNvPr id="14" name="Группа 26"/>
          <p:cNvGrpSpPr/>
          <p:nvPr/>
        </p:nvGrpSpPr>
        <p:grpSpPr>
          <a:xfrm>
            <a:off x="6948264" y="2708920"/>
            <a:ext cx="360040" cy="720080"/>
            <a:chOff x="6948264" y="2708920"/>
            <a:chExt cx="360040" cy="720080"/>
          </a:xfrm>
          <a:solidFill>
            <a:srgbClr val="20015F"/>
          </a:solidFill>
        </p:grpSpPr>
        <p:sp>
          <p:nvSpPr>
            <p:cNvPr id="23" name="Овал 22"/>
            <p:cNvSpPr/>
            <p:nvPr/>
          </p:nvSpPr>
          <p:spPr>
            <a:xfrm>
              <a:off x="6948264" y="2708920"/>
              <a:ext cx="360040" cy="36004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 smtClean="0"/>
                <a:t>3</a:t>
              </a:r>
              <a:endParaRPr lang="ru-RU" b="1" dirty="0"/>
            </a:p>
          </p:txBody>
        </p:sp>
        <p:cxnSp>
          <p:nvCxnSpPr>
            <p:cNvPr id="25" name="Прямая соединительная линия 24"/>
            <p:cNvCxnSpPr>
              <a:stCxn id="23" idx="4"/>
            </p:cNvCxnSpPr>
            <p:nvPr/>
          </p:nvCxnSpPr>
          <p:spPr>
            <a:xfrm flipH="1">
              <a:off x="6948264" y="3068960"/>
              <a:ext cx="180020" cy="360040"/>
            </a:xfrm>
            <a:prstGeom prst="line">
              <a:avLst/>
            </a:prstGeom>
            <a:grpFill/>
            <a:ln w="25400">
              <a:solidFill>
                <a:srgbClr val="2001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Группа 61"/>
          <p:cNvGrpSpPr/>
          <p:nvPr/>
        </p:nvGrpSpPr>
        <p:grpSpPr>
          <a:xfrm>
            <a:off x="1979712" y="2924944"/>
            <a:ext cx="576064" cy="720080"/>
            <a:chOff x="1979712" y="2924944"/>
            <a:chExt cx="576064" cy="720080"/>
          </a:xfrm>
        </p:grpSpPr>
        <p:sp>
          <p:nvSpPr>
            <p:cNvPr id="28" name="Овал 27"/>
            <p:cNvSpPr/>
            <p:nvPr/>
          </p:nvSpPr>
          <p:spPr>
            <a:xfrm>
              <a:off x="1979712" y="2924944"/>
              <a:ext cx="360040" cy="360040"/>
            </a:xfrm>
            <a:prstGeom prst="ellipse">
              <a:avLst/>
            </a:prstGeom>
            <a:solidFill>
              <a:srgbClr val="20015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b="1" dirty="0" smtClean="0"/>
                <a:t>3</a:t>
              </a:r>
              <a:endParaRPr lang="ru-RU" b="1" dirty="0"/>
            </a:p>
          </p:txBody>
        </p:sp>
        <p:cxnSp>
          <p:nvCxnSpPr>
            <p:cNvPr id="34" name="Прямая соединительная линия 33"/>
            <p:cNvCxnSpPr>
              <a:stCxn id="28" idx="4"/>
            </p:cNvCxnSpPr>
            <p:nvPr/>
          </p:nvCxnSpPr>
          <p:spPr>
            <a:xfrm>
              <a:off x="2159732" y="3284984"/>
              <a:ext cx="396044" cy="360040"/>
            </a:xfrm>
            <a:prstGeom prst="line">
              <a:avLst/>
            </a:prstGeom>
            <a:ln w="25400">
              <a:solidFill>
                <a:srgbClr val="2001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Группа 69"/>
          <p:cNvGrpSpPr/>
          <p:nvPr/>
        </p:nvGrpSpPr>
        <p:grpSpPr>
          <a:xfrm>
            <a:off x="6084168" y="2348880"/>
            <a:ext cx="1023742" cy="864096"/>
            <a:chOff x="6084168" y="2348880"/>
            <a:chExt cx="1023742" cy="864096"/>
          </a:xfrm>
        </p:grpSpPr>
        <p:sp>
          <p:nvSpPr>
            <p:cNvPr id="55" name="TextBox 54"/>
            <p:cNvSpPr txBox="1"/>
            <p:nvPr/>
          </p:nvSpPr>
          <p:spPr>
            <a:xfrm>
              <a:off x="6084168" y="2348880"/>
              <a:ext cx="1023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b="1" dirty="0" smtClean="0"/>
                <a:t>Межгорная</a:t>
              </a:r>
            </a:p>
            <a:p>
              <a:pPr algn="ctr"/>
              <a:r>
                <a:rPr lang="ru-RU" sz="1200" b="1" dirty="0" smtClean="0"/>
                <a:t>впадина</a:t>
              </a:r>
              <a:endParaRPr lang="ru-RU" sz="1200" dirty="0"/>
            </a:p>
          </p:txBody>
        </p:sp>
        <p:cxnSp>
          <p:nvCxnSpPr>
            <p:cNvPr id="57" name="Прямая соединительная линия 56"/>
            <p:cNvCxnSpPr>
              <a:stCxn id="55" idx="2"/>
            </p:cNvCxnSpPr>
            <p:nvPr/>
          </p:nvCxnSpPr>
          <p:spPr>
            <a:xfrm>
              <a:off x="6596039" y="2810545"/>
              <a:ext cx="64193" cy="402431"/>
            </a:xfrm>
            <a:prstGeom prst="line">
              <a:avLst/>
            </a:prstGeom>
            <a:ln w="25400">
              <a:solidFill>
                <a:srgbClr val="2001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/>
          <p:nvPr/>
        </p:nvSpPr>
        <p:spPr>
          <a:xfrm>
            <a:off x="539552" y="191683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Плита</a:t>
            </a:r>
            <a:endParaRPr lang="ru-RU" b="1" dirty="0"/>
          </a:p>
        </p:txBody>
      </p:sp>
      <p:grpSp>
        <p:nvGrpSpPr>
          <p:cNvPr id="20" name="Группа 68"/>
          <p:cNvGrpSpPr/>
          <p:nvPr/>
        </p:nvGrpSpPr>
        <p:grpSpPr>
          <a:xfrm>
            <a:off x="1547664" y="1916832"/>
            <a:ext cx="1092318" cy="584775"/>
            <a:chOff x="1547664" y="1916832"/>
            <a:chExt cx="1092318" cy="584775"/>
          </a:xfrm>
        </p:grpSpPr>
        <p:cxnSp>
          <p:nvCxnSpPr>
            <p:cNvPr id="58" name="Прямая соединительная линия 57"/>
            <p:cNvCxnSpPr/>
            <p:nvPr/>
          </p:nvCxnSpPr>
          <p:spPr>
            <a:xfrm>
              <a:off x="1547664" y="1916832"/>
              <a:ext cx="0" cy="504056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602006" y="1916832"/>
              <a:ext cx="1037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sz="1600" b="1" dirty="0" smtClean="0"/>
                <a:t>Краевой</a:t>
              </a:r>
            </a:p>
            <a:p>
              <a:pPr algn="ctr"/>
              <a:r>
                <a:rPr lang="ru-RU" sz="1600" b="1" dirty="0" smtClean="0"/>
                <a:t>прогиб</a:t>
              </a:r>
              <a:endParaRPr lang="ru-RU" sz="1600" b="1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779912" y="5301208"/>
            <a:ext cx="4968552" cy="1200329"/>
          </a:xfrm>
          <a:prstGeom prst="rect">
            <a:avLst/>
          </a:prstGeom>
          <a:solidFill>
            <a:srgbClr val="003300"/>
          </a:solidFill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1 – чехол или  платформенный комплекс. 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Начиная с возраста подошвы чехла складчатая область перешла в платформенную стадию развития.  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68" name="Прямоугольник 67"/>
          <p:cNvSpPr/>
          <p:nvPr/>
        </p:nvSpPr>
        <p:spPr>
          <a:xfrm>
            <a:off x="3851920" y="5301208"/>
            <a:ext cx="4752528" cy="1200329"/>
          </a:xfrm>
          <a:prstGeom prst="rect">
            <a:avLst/>
          </a:prstGeom>
          <a:solidFill>
            <a:srgbClr val="004800"/>
          </a:solidFill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В названии молодой платформы указывается возраст ее фундамента: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эпибайкальская (</a:t>
            </a:r>
            <a:r>
              <a:rPr lang="ru-RU" b="1" dirty="0" err="1" smtClean="0">
                <a:solidFill>
                  <a:schemeClr val="bg1"/>
                </a:solidFill>
              </a:rPr>
              <a:t>эпидокембрийская</a:t>
            </a:r>
            <a:r>
              <a:rPr lang="ru-RU" b="1" dirty="0" smtClean="0">
                <a:solidFill>
                  <a:schemeClr val="bg1"/>
                </a:solidFill>
              </a:rPr>
              <a:t>), эпигерцинская (эпипалеозойская) и т.д.</a:t>
            </a:r>
            <a:endParaRPr lang="ru-RU" dirty="0"/>
          </a:p>
        </p:txBody>
      </p:sp>
      <p:grpSp>
        <p:nvGrpSpPr>
          <p:cNvPr id="21" name="Группа 70"/>
          <p:cNvGrpSpPr/>
          <p:nvPr/>
        </p:nvGrpSpPr>
        <p:grpSpPr>
          <a:xfrm>
            <a:off x="4211960" y="2276872"/>
            <a:ext cx="1023742" cy="936104"/>
            <a:chOff x="6084168" y="2348880"/>
            <a:chExt cx="1023742" cy="936104"/>
          </a:xfrm>
        </p:grpSpPr>
        <p:sp>
          <p:nvSpPr>
            <p:cNvPr id="72" name="TextBox 71"/>
            <p:cNvSpPr txBox="1"/>
            <p:nvPr/>
          </p:nvSpPr>
          <p:spPr>
            <a:xfrm>
              <a:off x="6084168" y="2348880"/>
              <a:ext cx="1023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1200" b="1" dirty="0" smtClean="0"/>
                <a:t>Межгорная</a:t>
              </a:r>
            </a:p>
            <a:p>
              <a:pPr algn="ctr"/>
              <a:r>
                <a:rPr lang="ru-RU" sz="1200" b="1" dirty="0" smtClean="0"/>
                <a:t>впадина</a:t>
              </a:r>
              <a:endParaRPr lang="ru-RU" sz="1200" dirty="0"/>
            </a:p>
          </p:txBody>
        </p:sp>
        <p:cxnSp>
          <p:nvCxnSpPr>
            <p:cNvPr id="73" name="Прямая соединительная линия 72"/>
            <p:cNvCxnSpPr>
              <a:stCxn id="72" idx="2"/>
            </p:cNvCxnSpPr>
            <p:nvPr/>
          </p:nvCxnSpPr>
          <p:spPr>
            <a:xfrm>
              <a:off x="6596039" y="2810545"/>
              <a:ext cx="352225" cy="474439"/>
            </a:xfrm>
            <a:prstGeom prst="line">
              <a:avLst/>
            </a:prstGeom>
            <a:ln w="25400">
              <a:solidFill>
                <a:srgbClr val="20015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251520" y="5103674"/>
            <a:ext cx="6984776" cy="1477328"/>
          </a:xfrm>
          <a:prstGeom prst="rect">
            <a:avLst/>
          </a:prstGeom>
          <a:solidFill>
            <a:srgbClr val="660066"/>
          </a:solidFill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– Геосинклинальный комплекс (ГК) – это линейные сложноскладчатые и разрывные структуры, образованные резко изменчивыми по составу и мощности морскими, обычно глубоководными толщами.  </a:t>
            </a:r>
          </a:p>
          <a:p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Типовые структуры – </a:t>
            </a:r>
            <a:r>
              <a:rPr lang="ru-RU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синклинории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ru-RU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и </a:t>
            </a:r>
            <a:r>
              <a:rPr lang="ru-RU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антиклинории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ru-RU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А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).</a:t>
            </a:r>
            <a:endParaRPr lang="ru-RU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372200" y="4581128"/>
            <a:ext cx="35137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ru-RU" b="1" i="1" dirty="0" smtClean="0"/>
              <a:t>А</a:t>
            </a:r>
            <a:endParaRPr lang="ru-RU" b="1" i="1" dirty="0"/>
          </a:p>
        </p:txBody>
      </p:sp>
      <p:grpSp>
        <p:nvGrpSpPr>
          <p:cNvPr id="24" name="Группа 78"/>
          <p:cNvGrpSpPr/>
          <p:nvPr/>
        </p:nvGrpSpPr>
        <p:grpSpPr>
          <a:xfrm>
            <a:off x="3275856" y="3068960"/>
            <a:ext cx="2511618" cy="1521460"/>
            <a:chOff x="3275856" y="3068960"/>
            <a:chExt cx="2511618" cy="1521460"/>
          </a:xfrm>
        </p:grpSpPr>
        <p:sp>
          <p:nvSpPr>
            <p:cNvPr id="77" name="TextBox 76"/>
            <p:cNvSpPr txBox="1"/>
            <p:nvPr/>
          </p:nvSpPr>
          <p:spPr>
            <a:xfrm>
              <a:off x="5436096" y="4221088"/>
              <a:ext cx="35137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ru-RU" b="1" i="1" dirty="0" smtClean="0"/>
                <a:t>С</a:t>
              </a:r>
              <a:endParaRPr lang="ru-RU" b="1" i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275856" y="3068960"/>
              <a:ext cx="351378" cy="369332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r>
                <a:rPr lang="ru-RU" b="1" i="1" dirty="0" smtClean="0"/>
                <a:t>С</a:t>
              </a:r>
              <a:endParaRPr lang="ru-RU" b="1" i="1" dirty="0"/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899592" y="4797152"/>
            <a:ext cx="7920880" cy="177651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ru-RU" b="1" dirty="0" smtClean="0">
                <a:solidFill>
                  <a:srgbClr val="4C2600"/>
                </a:solidFill>
              </a:rPr>
              <a:t>3 – </a:t>
            </a:r>
            <a:r>
              <a:rPr lang="ru-RU" b="1" u="sng" dirty="0" smtClean="0">
                <a:solidFill>
                  <a:srgbClr val="4C2600"/>
                </a:solidFill>
              </a:rPr>
              <a:t>орогенный комплекс </a:t>
            </a:r>
            <a:r>
              <a:rPr lang="ru-RU" b="1" dirty="0" smtClean="0">
                <a:solidFill>
                  <a:srgbClr val="4C2600"/>
                </a:solidFill>
              </a:rPr>
              <a:t>(ОК). В складчатых областях встречаются грубые,  преимущественно континентальные толщи (</a:t>
            </a:r>
            <a:r>
              <a:rPr lang="ru-RU" b="1" dirty="0" err="1" smtClean="0">
                <a:solidFill>
                  <a:srgbClr val="C00000"/>
                </a:solidFill>
              </a:rPr>
              <a:t>молассы</a:t>
            </a:r>
            <a:r>
              <a:rPr lang="ru-RU" b="1" dirty="0" smtClean="0">
                <a:solidFill>
                  <a:srgbClr val="4C2600"/>
                </a:solidFill>
              </a:rPr>
              <a:t>), накапливающиеся в условиях расчлененного горного рельефа. Они выполняют краевые прогибы и межгорные впадины. К ОК относятся крупные массивы калиевых </a:t>
            </a:r>
            <a:r>
              <a:rPr lang="ru-RU" b="1" dirty="0" smtClean="0">
                <a:solidFill>
                  <a:srgbClr val="FF0000"/>
                </a:solidFill>
                <a:latin typeface="Segoe UI Symbol" pitchFamily="34" charset="0"/>
                <a:ea typeface="Segoe UI Symbol" pitchFamily="34" charset="0"/>
              </a:rPr>
              <a:t>гранитов</a:t>
            </a:r>
            <a:r>
              <a:rPr lang="ru-RU" sz="2000" b="1" dirty="0" smtClean="0">
                <a:solidFill>
                  <a:srgbClr val="C00000"/>
                </a:solidFill>
                <a:latin typeface="Segoe UI Symbol" pitchFamily="34" charset="0"/>
                <a:ea typeface="Segoe UI Symbol" pitchFamily="34" charset="0"/>
              </a:rPr>
              <a:t> </a:t>
            </a:r>
            <a:r>
              <a:rPr lang="ru-RU" sz="2000" b="1" dirty="0" smtClean="0">
                <a:solidFill>
                  <a:srgbClr val="4C2600"/>
                </a:solidFill>
                <a:latin typeface="Segoe UI Symbol" pitchFamily="34" charset="0"/>
                <a:ea typeface="Segoe UI Symbol" pitchFamily="34" charset="0"/>
              </a:rPr>
              <a:t>(</a:t>
            </a:r>
            <a:r>
              <a:rPr lang="ru-RU" sz="2000" b="1" baseline="-25000" dirty="0" smtClean="0">
                <a:latin typeface="Segoe UI Symbol" pitchFamily="34" charset="0"/>
                <a:ea typeface="Segoe UI Symbol" pitchFamily="34" charset="0"/>
              </a:rPr>
              <a:t>о</a:t>
            </a:r>
            <a:r>
              <a:rPr lang="el-GR" sz="2400" b="1" dirty="0" smtClean="0">
                <a:solidFill>
                  <a:srgbClr val="FF0000"/>
                </a:solidFill>
                <a:latin typeface="Segoe UI Symbol" pitchFamily="34" charset="0"/>
                <a:ea typeface="Segoe UI Symbol" pitchFamily="34" charset="0"/>
              </a:rPr>
              <a:t>ᵞ</a:t>
            </a:r>
            <a:r>
              <a:rPr lang="ru-RU" b="1" dirty="0" smtClean="0">
                <a:latin typeface="Segoe UI Symbol" pitchFamily="34" charset="0"/>
                <a:ea typeface="Segoe UI Symbol" pitchFamily="34" charset="0"/>
              </a:rPr>
              <a:t>).</a:t>
            </a:r>
            <a:endParaRPr lang="ru-RU" b="1" dirty="0">
              <a:solidFill>
                <a:srgbClr val="4C26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9512" y="4699010"/>
            <a:ext cx="5688632" cy="1754326"/>
          </a:xfrm>
          <a:prstGeom prst="rect">
            <a:avLst/>
          </a:prstGeom>
          <a:solidFill>
            <a:srgbClr val="582C00"/>
          </a:solidFill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4 – </a:t>
            </a:r>
            <a:r>
              <a:rPr lang="ru-RU" b="1" dirty="0" err="1" smtClean="0">
                <a:solidFill>
                  <a:schemeClr val="bg1"/>
                </a:solidFill>
              </a:rPr>
              <a:t>дейтероорогенный</a:t>
            </a:r>
            <a:r>
              <a:rPr lang="ru-RU" b="1" dirty="0" smtClean="0">
                <a:solidFill>
                  <a:schemeClr val="bg1"/>
                </a:solidFill>
              </a:rPr>
              <a:t> комплекс  –  </a:t>
            </a:r>
            <a:r>
              <a:rPr lang="ru-RU" b="1" dirty="0" err="1" smtClean="0">
                <a:solidFill>
                  <a:schemeClr val="bg1"/>
                </a:solidFill>
              </a:rPr>
              <a:t>комплекс</a:t>
            </a:r>
            <a:r>
              <a:rPr lang="ru-RU" b="1" dirty="0" smtClean="0">
                <a:solidFill>
                  <a:schemeClr val="bg1"/>
                </a:solidFill>
              </a:rPr>
              <a:t> горных пород и структур (межгорные впадины), формирующихся одновременно с ростом гор на месте древних складчатых (вторичный) и даже платформенных структур (эпиплатформенный орогенез).</a:t>
            </a:r>
            <a:endParaRPr lang="ru-RU" b="1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79512" y="2420888"/>
            <a:ext cx="2232248" cy="3693319"/>
          </a:xfrm>
          <a:prstGeom prst="rect">
            <a:avLst/>
          </a:prstGeom>
          <a:solidFill>
            <a:srgbClr val="990033"/>
          </a:solidFill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5 – комплекс основания (КО) – древние метаморфические толщи. Отделены от ГК угловыми несогласиями или крупными разломами. Образуют горсты или срединные массивы.</a:t>
            </a:r>
            <a:endParaRPr lang="ru-RU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1" grpId="0"/>
      <p:bldP spid="59" grpId="0"/>
      <p:bldP spid="61" grpId="0" animBg="1"/>
      <p:bldP spid="68" grpId="0" animBg="1"/>
      <p:bldP spid="75" grpId="0" animBg="1"/>
      <p:bldP spid="76" grpId="0" animBg="1"/>
      <p:bldP spid="49" grpId="0" animBg="1"/>
      <p:bldP spid="53" grpId="0" animBg="1"/>
      <p:bldP spid="8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24744"/>
            <a:ext cx="8229600" cy="1152128"/>
          </a:xfrm>
        </p:spPr>
        <p:txBody>
          <a:bodyPr/>
          <a:lstStyle/>
          <a:p>
            <a:r>
              <a:rPr lang="ru-RU" sz="6000" b="1" dirty="0" smtClean="0">
                <a:solidFill>
                  <a:srgbClr val="FF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itchFamily="34" charset="0"/>
                <a:cs typeface="Tahoma" pitchFamily="34" charset="0"/>
              </a:rPr>
              <a:t>Введение</a:t>
            </a:r>
            <a:endParaRPr lang="ru-RU" sz="6000" dirty="0">
              <a:solidFill>
                <a:srgbClr val="FFC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Подзаголовок 2"/>
          <p:cNvSpPr>
            <a:spLocks noGrp="1"/>
          </p:cNvSpPr>
          <p:nvPr>
            <p:ph idx="1"/>
          </p:nvPr>
        </p:nvSpPr>
        <p:spPr>
          <a:xfrm>
            <a:off x="1115616" y="2708920"/>
            <a:ext cx="7571184" cy="3129211"/>
          </a:xfrm>
        </p:spPr>
        <p:txBody>
          <a:bodyPr/>
          <a:lstStyle/>
          <a:p>
            <a:pPr algn="l">
              <a:buFont typeface="Arial" pitchFamily="34" charset="0"/>
              <a:buChar char="•"/>
            </a:pPr>
            <a:r>
              <a:rPr lang="ru-RU" sz="2800" b="1" dirty="0" smtClean="0">
                <a:solidFill>
                  <a:srgbClr val="FFFF00"/>
                </a:solidFill>
              </a:rPr>
              <a:t>Цель и задачи дисциплины.</a:t>
            </a:r>
          </a:p>
          <a:p>
            <a:pPr algn="l">
              <a:buFont typeface="Arial" pitchFamily="34" charset="0"/>
              <a:buChar char="•"/>
            </a:pPr>
            <a:r>
              <a:rPr lang="ru-RU" sz="2800" b="1" dirty="0" smtClean="0">
                <a:solidFill>
                  <a:srgbClr val="FFFF00"/>
                </a:solidFill>
              </a:rPr>
              <a:t>Зачем нужна региональная геология.</a:t>
            </a:r>
          </a:p>
          <a:p>
            <a:pPr algn="l">
              <a:buFont typeface="Arial" pitchFamily="34" charset="0"/>
              <a:buChar char="•"/>
            </a:pPr>
            <a:r>
              <a:rPr lang="ru-RU" sz="2800" b="1" dirty="0" smtClean="0">
                <a:solidFill>
                  <a:srgbClr val="FFFF00"/>
                </a:solidFill>
              </a:rPr>
              <a:t>Почему сложна в изучении.</a:t>
            </a:r>
          </a:p>
          <a:p>
            <a:pPr>
              <a:buFont typeface="Arial" pitchFamily="34" charset="0"/>
              <a:buChar char="•"/>
            </a:pPr>
            <a:r>
              <a:rPr lang="ru-RU" sz="2800" b="1" dirty="0" smtClean="0">
                <a:solidFill>
                  <a:srgbClr val="FFFF00"/>
                </a:solidFill>
              </a:rPr>
              <a:t>Структура дисциплины.</a:t>
            </a:r>
          </a:p>
          <a:p>
            <a:pPr>
              <a:buFont typeface="Arial" pitchFamily="34" charset="0"/>
              <a:buChar char="•"/>
            </a:pPr>
            <a:r>
              <a:rPr lang="ru-RU" sz="2800" b="1" dirty="0" smtClean="0">
                <a:solidFill>
                  <a:srgbClr val="FFFF00"/>
                </a:solidFill>
              </a:rPr>
              <a:t>Учебники.</a:t>
            </a:r>
          </a:p>
          <a:p>
            <a:pPr algn="l">
              <a:buFont typeface="Arial" pitchFamily="34" charset="0"/>
              <a:buChar char="•"/>
            </a:pPr>
            <a:r>
              <a:rPr lang="ru-RU" sz="2800" b="1" dirty="0" smtClean="0">
                <a:solidFill>
                  <a:srgbClr val="FFFF00"/>
                </a:solidFill>
              </a:rPr>
              <a:t>Немного истории.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53752"/>
            <a:ext cx="8229600" cy="1143000"/>
          </a:xfrm>
        </p:spPr>
        <p:txBody>
          <a:bodyPr/>
          <a:lstStyle/>
          <a:p>
            <a:r>
              <a:rPr lang="ru-RU" sz="3200" b="1" dirty="0" smtClean="0">
                <a:solidFill>
                  <a:srgbClr val="4C2600"/>
                </a:solidFill>
              </a:rPr>
              <a:t>Типовая последовательность тектонических комплексов складчатых областей</a:t>
            </a:r>
            <a:endParaRPr lang="ru-RU" sz="3200" b="1" dirty="0">
              <a:solidFill>
                <a:srgbClr val="4C26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268760"/>
            <a:ext cx="1803811" cy="2883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62677" y="357301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КО</a:t>
            </a:r>
            <a:endParaRPr lang="ru-RU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572272" y="2843644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ГК</a:t>
            </a:r>
            <a:endParaRPr lang="ru-RU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563888" y="213285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ОК</a:t>
            </a:r>
            <a:endParaRPr lang="ru-RU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63888" y="141277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/>
              <a:t>ПК</a:t>
            </a:r>
            <a:endParaRPr lang="ru-RU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067944" y="360495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alibri"/>
                <a:cs typeface="Calibri"/>
              </a:rPr>
              <a:t>+</a:t>
            </a:r>
            <a:endParaRPr lang="ru-RU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331102" y="3748970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alibri"/>
                <a:cs typeface="Calibri"/>
              </a:rPr>
              <a:t>+</a:t>
            </a:r>
            <a:endParaRPr lang="ru-RU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331102" y="3356992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alibri"/>
                <a:cs typeface="Calibri"/>
              </a:rPr>
              <a:t>+</a:t>
            </a:r>
            <a:endParaRPr lang="ru-RU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644008" y="3501008"/>
            <a:ext cx="492443" cy="2733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2000" b="1" dirty="0" smtClean="0"/>
              <a:t>¬</a:t>
            </a:r>
            <a:endParaRPr lang="ru-RU" sz="2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644008" y="3789040"/>
            <a:ext cx="492443" cy="27335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ru-RU" sz="2000" b="1" dirty="0" smtClean="0"/>
              <a:t>¬</a:t>
            </a:r>
            <a:endParaRPr lang="ru-RU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79512" y="1106299"/>
            <a:ext cx="3168352" cy="5563061"/>
          </a:xfrm>
          <a:prstGeom prst="rect">
            <a:avLst/>
          </a:prstGeom>
          <a:solidFill>
            <a:srgbClr val="000066"/>
          </a:solidFill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0"/>
              </a:spcAft>
            </a:pPr>
            <a:r>
              <a:rPr lang="ru-RU" b="1" u="sng" dirty="0" smtClean="0">
                <a:solidFill>
                  <a:schemeClr val="bg1"/>
                </a:solidFill>
              </a:rPr>
              <a:t>Признаки ГК:</a:t>
            </a:r>
          </a:p>
          <a:p>
            <a:pPr marL="342900" indent="-342900">
              <a:spcBef>
                <a:spcPts val="300"/>
              </a:spcBef>
              <a:spcAft>
                <a:spcPts val="0"/>
              </a:spcAft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Широкое распространение.</a:t>
            </a:r>
          </a:p>
          <a:p>
            <a:pPr marL="342900" indent="-342900">
              <a:spcBef>
                <a:spcPts val="300"/>
              </a:spcBef>
              <a:spcAft>
                <a:spcPts val="0"/>
              </a:spcAft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Морские преимущественно глубоководные толщи.</a:t>
            </a:r>
          </a:p>
          <a:p>
            <a:pPr marL="342900" indent="-342900">
              <a:spcBef>
                <a:spcPts val="300"/>
              </a:spcBef>
              <a:spcAft>
                <a:spcPts val="0"/>
              </a:spcAft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Резкая фациальная изменчивость и изменчивость мощностей в крест простирания структур.</a:t>
            </a:r>
          </a:p>
          <a:p>
            <a:pPr marL="342900" indent="-342900">
              <a:spcBef>
                <a:spcPts val="300"/>
              </a:spcBef>
              <a:spcAft>
                <a:spcPts val="0"/>
              </a:spcAft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Линейность структур и фаций.</a:t>
            </a:r>
          </a:p>
          <a:p>
            <a:pPr marL="342900" indent="-342900">
              <a:spcBef>
                <a:spcPts val="300"/>
              </a:spcBef>
              <a:spcAft>
                <a:spcPts val="0"/>
              </a:spcAft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Широкое развитие сближенных крупных разломов.</a:t>
            </a:r>
          </a:p>
          <a:p>
            <a:pPr marL="342900" indent="-342900">
              <a:spcBef>
                <a:spcPts val="300"/>
              </a:spcBef>
              <a:spcAft>
                <a:spcPts val="0"/>
              </a:spcAft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Специфический набор типов толщ: </a:t>
            </a:r>
            <a:r>
              <a:rPr lang="ru-RU" sz="1600" b="1" dirty="0" err="1" smtClean="0">
                <a:solidFill>
                  <a:schemeClr val="bg1"/>
                </a:solidFill>
              </a:rPr>
              <a:t>флишевые</a:t>
            </a:r>
            <a:r>
              <a:rPr lang="ru-RU" sz="1600" b="1" dirty="0" smtClean="0">
                <a:solidFill>
                  <a:schemeClr val="bg1"/>
                </a:solidFill>
              </a:rPr>
              <a:t>, кремнистые, основные вулканиты.</a:t>
            </a:r>
          </a:p>
          <a:p>
            <a:pPr marL="342900" indent="-342900">
              <a:spcBef>
                <a:spcPts val="300"/>
              </a:spcBef>
              <a:spcAft>
                <a:spcPts val="0"/>
              </a:spcAft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Наличие метаморфизма.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419872" y="1124744"/>
            <a:ext cx="2304256" cy="309634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extBox 22"/>
          <p:cNvSpPr txBox="1"/>
          <p:nvPr/>
        </p:nvSpPr>
        <p:spPr>
          <a:xfrm>
            <a:off x="5868144" y="1124744"/>
            <a:ext cx="3203848" cy="3539430"/>
          </a:xfrm>
          <a:prstGeom prst="rect">
            <a:avLst/>
          </a:prstGeom>
          <a:solidFill>
            <a:srgbClr val="4C2600"/>
          </a:solidFill>
        </p:spPr>
        <p:txBody>
          <a:bodyPr wrap="square" rtlCol="0">
            <a:spAutoFit/>
          </a:bodyPr>
          <a:lstStyle/>
          <a:p>
            <a:r>
              <a:rPr lang="ru-RU" sz="1600" b="1" dirty="0" smtClean="0">
                <a:solidFill>
                  <a:schemeClr val="bg1"/>
                </a:solidFill>
              </a:rPr>
              <a:t>Признаки ОК:</a:t>
            </a:r>
          </a:p>
          <a:p>
            <a:pPr marL="342900" indent="-342900"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Локальное распространение.</a:t>
            </a:r>
          </a:p>
          <a:p>
            <a:pPr marL="342900" indent="-342900"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Изометричная форма структур.</a:t>
            </a:r>
          </a:p>
          <a:p>
            <a:pPr marL="342900" indent="-342900"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Широкое развитие продуктов кислого </a:t>
            </a:r>
            <a:r>
              <a:rPr lang="ru-RU" sz="1600" b="1" dirty="0" err="1" smtClean="0">
                <a:solidFill>
                  <a:schemeClr val="bg1"/>
                </a:solidFill>
              </a:rPr>
              <a:t>магматизма</a:t>
            </a:r>
            <a:r>
              <a:rPr lang="ru-RU" sz="1600" b="1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Преимущественно лагунные, континентальные образования.</a:t>
            </a:r>
          </a:p>
          <a:p>
            <a:pPr marL="342900" indent="-342900">
              <a:buAutoNum type="arabicPeriod"/>
            </a:pPr>
            <a:r>
              <a:rPr lang="ru-RU" sz="1600" b="1" dirty="0" smtClean="0">
                <a:solidFill>
                  <a:schemeClr val="bg1"/>
                </a:solidFill>
              </a:rPr>
              <a:t>Часто грубообломочные толщи.</a:t>
            </a:r>
            <a:endParaRPr lang="ru-RU" sz="16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27784" y="4084037"/>
            <a:ext cx="6444208" cy="2585323"/>
          </a:xfrm>
          <a:prstGeom prst="rect">
            <a:avLst/>
          </a:prstGeom>
          <a:solidFill>
            <a:srgbClr val="003300"/>
          </a:solidFill>
        </p:spPr>
        <p:txBody>
          <a:bodyPr wrap="square" rtlCol="0">
            <a:spAutoFit/>
          </a:bodyPr>
          <a:lstStyle/>
          <a:p>
            <a:r>
              <a:rPr lang="ru-RU" b="1" dirty="0" smtClean="0">
                <a:solidFill>
                  <a:schemeClr val="bg1"/>
                </a:solidFill>
              </a:rPr>
              <a:t>Признаки ПК: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1. Большой размер структур.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2. Выдержанность толщ по площади.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3. Преимущественно горизонтальное залегание.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4. Вялый магматизм, за исключением </a:t>
            </a:r>
            <a:r>
              <a:rPr lang="ru-RU" b="1" dirty="0" err="1" smtClean="0">
                <a:solidFill>
                  <a:schemeClr val="bg1"/>
                </a:solidFill>
              </a:rPr>
              <a:t>траппового</a:t>
            </a:r>
            <a:r>
              <a:rPr lang="ru-RU" b="1" dirty="0" smtClean="0">
                <a:solidFill>
                  <a:schemeClr val="bg1"/>
                </a:solidFill>
              </a:rPr>
              <a:t>.</a:t>
            </a:r>
          </a:p>
          <a:p>
            <a:r>
              <a:rPr lang="ru-RU" b="1" dirty="0" smtClean="0">
                <a:solidFill>
                  <a:schemeClr val="bg1"/>
                </a:solidFill>
              </a:rPr>
              <a:t>5. Преобладают высокоглиноземистые толщи (продукты полного разложения материала):  кварцево-каолиновые и мелководные: известняковые, глинисто-терригенные.</a:t>
            </a:r>
            <a:endParaRPr lang="ru-RU" b="1" dirty="0">
              <a:solidFill>
                <a:schemeClr val="bg1"/>
              </a:solidFill>
            </a:endParaRPr>
          </a:p>
        </p:txBody>
      </p:sp>
      <p:grpSp>
        <p:nvGrpSpPr>
          <p:cNvPr id="3" name="Группа 27"/>
          <p:cNvGrpSpPr/>
          <p:nvPr/>
        </p:nvGrpSpPr>
        <p:grpSpPr>
          <a:xfrm>
            <a:off x="1259632" y="3356992"/>
            <a:ext cx="2880320" cy="646331"/>
            <a:chOff x="1259632" y="3356992"/>
            <a:chExt cx="2880320" cy="646331"/>
          </a:xfrm>
        </p:grpSpPr>
        <p:sp>
          <p:nvSpPr>
            <p:cNvPr id="25" name="TextBox 24"/>
            <p:cNvSpPr txBox="1"/>
            <p:nvPr/>
          </p:nvSpPr>
          <p:spPr>
            <a:xfrm>
              <a:off x="1259632" y="3356992"/>
              <a:ext cx="2232248" cy="646331"/>
            </a:xfrm>
            <a:prstGeom prst="rect">
              <a:avLst/>
            </a:prstGeom>
            <a:solidFill>
              <a:srgbClr val="99003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rgbClr val="FFFF00"/>
                  </a:solidFill>
                </a:rPr>
                <a:t>Континентальная кора</a:t>
              </a:r>
              <a:endParaRPr lang="ru-RU" b="1" dirty="0">
                <a:solidFill>
                  <a:srgbClr val="FFFF00"/>
                </a:solidFill>
              </a:endParaRPr>
            </a:p>
          </p:txBody>
        </p:sp>
        <p:cxnSp>
          <p:nvCxnSpPr>
            <p:cNvPr id="27" name="Прямая соединительная линия 26"/>
            <p:cNvCxnSpPr>
              <a:stCxn id="25" idx="3"/>
            </p:cNvCxnSpPr>
            <p:nvPr/>
          </p:nvCxnSpPr>
          <p:spPr>
            <a:xfrm>
              <a:off x="3491880" y="3680158"/>
              <a:ext cx="648072" cy="36874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Группа 31"/>
          <p:cNvGrpSpPr/>
          <p:nvPr/>
        </p:nvGrpSpPr>
        <p:grpSpPr>
          <a:xfrm>
            <a:off x="4890230" y="3429000"/>
            <a:ext cx="2850122" cy="646331"/>
            <a:chOff x="4890230" y="3429000"/>
            <a:chExt cx="2850122" cy="646331"/>
          </a:xfrm>
        </p:grpSpPr>
        <p:sp>
          <p:nvSpPr>
            <p:cNvPr id="29" name="TextBox 28"/>
            <p:cNvSpPr txBox="1"/>
            <p:nvPr/>
          </p:nvSpPr>
          <p:spPr>
            <a:xfrm>
              <a:off x="5508104" y="3429000"/>
              <a:ext cx="2232248" cy="646331"/>
            </a:xfrm>
            <a:prstGeom prst="rect">
              <a:avLst/>
            </a:prstGeom>
            <a:solidFill>
              <a:srgbClr val="66006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rgbClr val="FFFF00"/>
                  </a:solidFill>
                </a:rPr>
                <a:t>Океанская</a:t>
              </a:r>
            </a:p>
            <a:p>
              <a:pPr algn="ctr"/>
              <a:r>
                <a:rPr lang="ru-RU" b="1" dirty="0" smtClean="0">
                  <a:solidFill>
                    <a:srgbClr val="FFFF00"/>
                  </a:solidFill>
                </a:rPr>
                <a:t>кора</a:t>
              </a:r>
              <a:endParaRPr lang="ru-RU" b="1" dirty="0">
                <a:solidFill>
                  <a:srgbClr val="FFFF00"/>
                </a:solidFill>
              </a:endParaRPr>
            </a:p>
          </p:txBody>
        </p:sp>
        <p:cxnSp>
          <p:nvCxnSpPr>
            <p:cNvPr id="31" name="Прямая соединительная линия 30"/>
            <p:cNvCxnSpPr>
              <a:stCxn id="29" idx="1"/>
              <a:endCxn id="20" idx="0"/>
            </p:cNvCxnSpPr>
            <p:nvPr/>
          </p:nvCxnSpPr>
          <p:spPr>
            <a:xfrm flipH="1">
              <a:off x="4890230" y="3752166"/>
              <a:ext cx="617874" cy="36874"/>
            </a:xfrm>
            <a:prstGeom prst="line">
              <a:avLst/>
            </a:prstGeom>
            <a:ln w="2540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Группа 37"/>
          <p:cNvGrpSpPr/>
          <p:nvPr/>
        </p:nvGrpSpPr>
        <p:grpSpPr>
          <a:xfrm>
            <a:off x="257553" y="4075331"/>
            <a:ext cx="8677953" cy="2522021"/>
            <a:chOff x="257553" y="4075331"/>
            <a:chExt cx="8677953" cy="2522021"/>
          </a:xfrm>
        </p:grpSpPr>
        <p:sp>
          <p:nvSpPr>
            <p:cNvPr id="33" name="TextBox 32"/>
            <p:cNvSpPr txBox="1"/>
            <p:nvPr/>
          </p:nvSpPr>
          <p:spPr>
            <a:xfrm>
              <a:off x="257553" y="4458305"/>
              <a:ext cx="8677953" cy="213904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ru-RU" b="1" dirty="0" err="1" smtClean="0"/>
                <a:t>Офиолиты</a:t>
              </a:r>
              <a:r>
                <a:rPr lang="ru-RU" b="1" dirty="0" smtClean="0"/>
                <a:t> – реликты океанской коры:</a:t>
              </a:r>
            </a:p>
            <a:p>
              <a:pPr>
                <a:spcBef>
                  <a:spcPts val="600"/>
                </a:spcBef>
              </a:pPr>
              <a:r>
                <a:rPr lang="ru-RU" b="1" dirty="0" smtClean="0"/>
                <a:t>Ассоциация горных пород:</a:t>
              </a:r>
            </a:p>
            <a:p>
              <a:pPr marL="342900" indent="-342900">
                <a:spcBef>
                  <a:spcPts val="600"/>
                </a:spcBef>
                <a:buAutoNum type="arabicPeriod"/>
              </a:pPr>
              <a:r>
                <a:rPr lang="ru-RU" b="1" dirty="0" smtClean="0"/>
                <a:t>Интрузивных ультраосновных (перидотиты) и основных (</a:t>
              </a:r>
              <a:r>
                <a:rPr lang="ru-RU" b="1" dirty="0" err="1" smtClean="0"/>
                <a:t>габброиды</a:t>
              </a:r>
              <a:r>
                <a:rPr lang="ru-RU" b="1" dirty="0" smtClean="0"/>
                <a:t>).</a:t>
              </a:r>
            </a:p>
            <a:p>
              <a:pPr marL="342900" indent="-342900">
                <a:spcBef>
                  <a:spcPts val="600"/>
                </a:spcBef>
                <a:buAutoNum type="arabicPeriod"/>
              </a:pPr>
              <a:r>
                <a:rPr lang="ru-RU" b="1" dirty="0" smtClean="0"/>
                <a:t>Комплекс параллельных даек (долериты).</a:t>
              </a:r>
            </a:p>
            <a:p>
              <a:pPr marL="342900" indent="-342900">
                <a:spcBef>
                  <a:spcPts val="600"/>
                </a:spcBef>
                <a:buAutoNum type="arabicPeriod"/>
              </a:pPr>
              <a:r>
                <a:rPr lang="ru-RU" b="1" dirty="0" smtClean="0"/>
                <a:t>Вулканогенных – глубоководные </a:t>
              </a:r>
              <a:r>
                <a:rPr lang="ru-RU" b="1" dirty="0" err="1" smtClean="0"/>
                <a:t>пилоу-лавы</a:t>
              </a:r>
              <a:r>
                <a:rPr lang="ru-RU" b="1" dirty="0" smtClean="0"/>
                <a:t> (базальты).</a:t>
              </a:r>
            </a:p>
            <a:p>
              <a:pPr marL="342900" indent="-342900">
                <a:spcBef>
                  <a:spcPts val="600"/>
                </a:spcBef>
                <a:buAutoNum type="arabicPeriod"/>
              </a:pPr>
              <a:r>
                <a:rPr lang="ru-RU" b="1" dirty="0" smtClean="0"/>
                <a:t>Осадочные глубоководные толщи (флиш, кремнисто-сланцевые).</a:t>
              </a:r>
              <a:endParaRPr lang="ru-RU" b="1" dirty="0"/>
            </a:p>
          </p:txBody>
        </p:sp>
        <p:cxnSp>
          <p:nvCxnSpPr>
            <p:cNvPr id="35" name="Прямая соединительная линия 34"/>
            <p:cNvCxnSpPr>
              <a:stCxn id="29" idx="2"/>
              <a:endCxn id="33" idx="0"/>
            </p:cNvCxnSpPr>
            <p:nvPr/>
          </p:nvCxnSpPr>
          <p:spPr>
            <a:xfrm flipH="1">
              <a:off x="4596530" y="4075331"/>
              <a:ext cx="2027698" cy="382974"/>
            </a:xfrm>
            <a:prstGeom prst="line">
              <a:avLst/>
            </a:prstGeom>
            <a:ln w="38100"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39750" y="476250"/>
            <a:ext cx="7993063" cy="5976938"/>
            <a:chOff x="2414" y="2039"/>
            <a:chExt cx="11134" cy="9707"/>
          </a:xfrm>
          <a:solidFill>
            <a:schemeClr val="bg1"/>
          </a:solidFill>
        </p:grpSpPr>
        <p:pic>
          <p:nvPicPr>
            <p:cNvPr id="18436" name="Picture 3" descr="Рис%201%20Схема%20соотнош%20комплек"/>
            <p:cNvPicPr>
              <a:picLocks noChangeAspect="1" noChangeArrowheads="1"/>
            </p:cNvPicPr>
            <p:nvPr/>
          </p:nvPicPr>
          <p:blipFill>
            <a:blip r:embed="rId2" cstate="print"/>
            <a:srcRect l="-4749" t="-3236" r="-7181" b="-2510"/>
            <a:stretch>
              <a:fillRect/>
            </a:stretch>
          </p:blipFill>
          <p:spPr bwMode="auto">
            <a:xfrm>
              <a:off x="2414" y="2039"/>
              <a:ext cx="6917" cy="970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sp>
          <p:nvSpPr>
            <p:cNvPr id="35844" name="Text Box 4"/>
            <p:cNvSpPr txBox="1">
              <a:spLocks noChangeArrowheads="1"/>
            </p:cNvSpPr>
            <p:nvPr/>
          </p:nvSpPr>
          <p:spPr bwMode="auto">
            <a:xfrm>
              <a:off x="9234" y="2040"/>
              <a:ext cx="4314" cy="7134"/>
            </a:xfrm>
            <a:prstGeom prst="rect">
              <a:avLst/>
            </a:prstGeom>
            <a:solidFill>
              <a:srgbClr val="92D05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>
                <a:spcAft>
                  <a:spcPts val="1000"/>
                </a:spcAft>
                <a:defRPr/>
              </a:pP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А - древние платформы;</a:t>
              </a:r>
            </a:p>
            <a:p>
              <a:pPr algn="just">
                <a:spcAft>
                  <a:spcPts val="1000"/>
                </a:spcAft>
                <a:defRPr/>
              </a:pP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Б – </a:t>
              </a:r>
              <a:r>
                <a:rPr lang="ru-RU" sz="2000" b="1" dirty="0" err="1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байкалиды</a:t>
              </a: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; </a:t>
              </a:r>
            </a:p>
            <a:p>
              <a:pPr algn="just">
                <a:spcAft>
                  <a:spcPts val="1000"/>
                </a:spcAft>
                <a:defRPr/>
              </a:pP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В – </a:t>
              </a:r>
              <a:r>
                <a:rPr lang="ru-RU" sz="2000" b="1" dirty="0" err="1">
                  <a:solidFill>
                    <a:srgbClr val="000066"/>
                  </a:solidFill>
                  <a:latin typeface="+mj-lt"/>
                  <a:cs typeface="Arial" pitchFamily="34" charset="0"/>
                </a:rPr>
                <a:t>салаириды</a:t>
              </a: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; </a:t>
              </a:r>
            </a:p>
            <a:p>
              <a:pPr algn="just">
                <a:spcAft>
                  <a:spcPts val="1000"/>
                </a:spcAft>
                <a:defRPr/>
              </a:pP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Г – </a:t>
              </a:r>
              <a:r>
                <a:rPr lang="ru-RU" sz="2000" b="1" dirty="0" err="1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каледониды</a:t>
              </a: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; </a:t>
              </a:r>
            </a:p>
            <a:p>
              <a:pPr algn="just">
                <a:spcAft>
                  <a:spcPts val="1000"/>
                </a:spcAft>
                <a:defRPr/>
              </a:pP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Д – </a:t>
              </a:r>
              <a:r>
                <a:rPr lang="ru-RU" sz="2000" b="1" dirty="0" err="1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герциниды</a:t>
              </a: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; </a:t>
              </a:r>
            </a:p>
            <a:p>
              <a:pPr algn="just">
                <a:spcAft>
                  <a:spcPts val="1000"/>
                </a:spcAft>
                <a:defRPr/>
              </a:pP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Е – </a:t>
              </a:r>
              <a:r>
                <a:rPr lang="ru-RU" sz="2000" b="1" dirty="0" err="1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мезозоиды</a:t>
              </a: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; </a:t>
              </a:r>
            </a:p>
            <a:p>
              <a:pPr algn="just">
                <a:spcAft>
                  <a:spcPts val="1000"/>
                </a:spcAft>
                <a:defRPr/>
              </a:pP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Ж – </a:t>
              </a:r>
              <a:r>
                <a:rPr lang="ru-RU" sz="2000" b="1" dirty="0" err="1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альпиды</a:t>
              </a: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. </a:t>
              </a:r>
            </a:p>
            <a:p>
              <a:pPr>
                <a:spcAft>
                  <a:spcPts val="1000"/>
                </a:spcAft>
                <a:defRPr/>
              </a:pP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Точки – </a:t>
              </a:r>
              <a:r>
                <a:rPr lang="ru-RU" sz="2000" b="1" dirty="0" err="1">
                  <a:solidFill>
                    <a:srgbClr val="000066"/>
                  </a:solidFill>
                  <a:latin typeface="+mj-lt"/>
                  <a:cs typeface="Arial" pitchFamily="34" charset="0"/>
                </a:rPr>
                <a:t>молассы</a:t>
              </a:r>
              <a:r>
                <a:rPr lang="ru-RU" sz="2000" b="1" dirty="0">
                  <a:solidFill>
                    <a:srgbClr val="000066"/>
                  </a:solidFill>
                  <a:latin typeface="+mj-lt"/>
                  <a:cs typeface="Arial" pitchFamily="34" charset="0"/>
                </a:rPr>
                <a:t>, завершающие самый молодой геосинклинальный комплекс.</a:t>
              </a:r>
            </a:p>
          </p:txBody>
        </p:sp>
      </p:grpSp>
      <p:sp>
        <p:nvSpPr>
          <p:cNvPr id="18435" name="Прямоугольник 4"/>
          <p:cNvSpPr>
            <a:spLocks noChangeArrowheads="1"/>
          </p:cNvSpPr>
          <p:nvPr/>
        </p:nvSpPr>
        <p:spPr bwMode="auto">
          <a:xfrm>
            <a:off x="2699792" y="4883676"/>
            <a:ext cx="6192687" cy="1569660"/>
          </a:xfrm>
          <a:prstGeom prst="rect">
            <a:avLst/>
          </a:prstGeom>
          <a:solidFill>
            <a:srgbClr val="FFFF00"/>
          </a:solidFill>
          <a:ln w="25400">
            <a:solidFill>
              <a:srgbClr val="660066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ru-RU" sz="2400" b="1" dirty="0">
                <a:solidFill>
                  <a:srgbClr val="4C2600"/>
                </a:solidFill>
              </a:rPr>
              <a:t>Характер залегания и взаимоотношения стратиграфических комплексов в разновозрастных складчатых областях.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251519" y="44624"/>
          <a:ext cx="8712969" cy="6741366"/>
        </p:xfrm>
        <a:graphic>
          <a:graphicData uri="http://schemas.openxmlformats.org/drawingml/2006/table">
            <a:tbl>
              <a:tblPr/>
              <a:tblGrid>
                <a:gridCol w="864097"/>
                <a:gridCol w="2006687"/>
                <a:gridCol w="1061827"/>
                <a:gridCol w="1061827"/>
                <a:gridCol w="1061827"/>
                <a:gridCol w="1328352"/>
                <a:gridCol w="1328352"/>
              </a:tblGrid>
              <a:tr h="322156">
                <a:tc rowSpan="2"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Складчатые области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Комплексы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Индекс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и 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цвет на </a:t>
                      </a:r>
                      <a:r>
                        <a:rPr lang="ru-RU" sz="14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тектонических 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картах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966468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Основа</a:t>
                      </a: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r>
                        <a:rPr lang="ru-RU" sz="14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ния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 err="1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Геосинкли</a:t>
                      </a:r>
                      <a:r>
                        <a:rPr lang="en-US" sz="14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r>
                        <a:rPr lang="ru-RU" sz="1400" b="1" dirty="0" err="1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нальный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Ороген</a:t>
                      </a: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r>
                        <a:rPr lang="ru-RU" sz="14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ный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Платфор</a:t>
                      </a: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r>
                        <a:rPr lang="ru-RU" sz="14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менный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644312">
                <a:tc grid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Байкальские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AR-PR</a:t>
                      </a:r>
                      <a:r>
                        <a:rPr lang="en-US" sz="1400" b="1" baseline="-25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V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PZ-KZ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B,</a:t>
                      </a:r>
                      <a:endParaRPr lang="ru-RU" sz="1400" b="1" dirty="0" smtClean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серо-синий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19104">
                <a:tc rowSpan="3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Палеозоиды</a:t>
                      </a:r>
                      <a:endParaRPr lang="ru-RU" sz="16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vert="vert27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Салаирские</a:t>
                      </a:r>
                      <a:endParaRPr lang="ru-RU" sz="16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AR-PR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R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(?)-Є</a:t>
                      </a:r>
                      <a:r>
                        <a:rPr lang="en-US" sz="1400" b="1" baseline="-25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Є</a:t>
                      </a:r>
                      <a:r>
                        <a:rPr lang="en-US" sz="1400" b="1" baseline="-25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3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PZ-KZ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</a:t>
                      </a:r>
                      <a:r>
                        <a:rPr lang="ru-RU" sz="1400" b="1" baseline="-25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</a:t>
                      </a:r>
                      <a:r>
                        <a:rPr lang="en-US" sz="1400" b="1" baseline="-25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темно-сиреневый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64431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Каледонские</a:t>
                      </a:r>
                      <a:endParaRPr lang="ru-RU" sz="16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AR-PR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Є-</a:t>
                      </a: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</a:t>
                      </a: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 (</a:t>
                      </a: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</a:t>
                      </a: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)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</a:t>
                      </a:r>
                      <a:r>
                        <a:rPr lang="ru-RU" sz="1400" b="1" baseline="-25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3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S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MZ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KZ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сиреневый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9888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Герцинские</a:t>
                      </a:r>
                      <a:endParaRPr lang="ru-RU" sz="16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(</a:t>
                      </a:r>
                      <a:r>
                        <a:rPr lang="ru-RU" sz="16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варисциды</a:t>
                      </a:r>
                      <a:r>
                        <a:rPr lang="en-US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)</a:t>
                      </a:r>
                      <a:endParaRPr lang="ru-RU" sz="16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AR-PR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AR-PZ</a:t>
                      </a:r>
                      <a:r>
                        <a:rPr lang="ru-RU" sz="1400" b="1" baseline="-25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O-C</a:t>
                      </a:r>
                      <a:r>
                        <a:rPr lang="en-US" sz="1400" b="1" baseline="-25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D</a:t>
                      </a:r>
                      <a:r>
                        <a:rPr lang="en-US" sz="1400" b="1" baseline="-25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</a:t>
                      </a: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-C</a:t>
                      </a:r>
                      <a:r>
                        <a:rPr lang="en-US" sz="1400" b="1" baseline="-25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</a:t>
                      </a:r>
                      <a:r>
                        <a:rPr lang="en-US" sz="1400" b="1" baseline="-25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</a:t>
                      </a: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-P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MZ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KZ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H, V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</a:t>
                      </a:r>
                    </a:p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коричневый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644312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 err="1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Мезозо-иды</a:t>
                      </a:r>
                      <a:endParaRPr lang="ru-RU" sz="16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vert="vert27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Киммерийские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AR</a:t>
                      </a: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-PZ</a:t>
                      </a:r>
                      <a:r>
                        <a:rPr lang="ru-RU" sz="1400" b="1" baseline="-25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C</a:t>
                      </a:r>
                      <a:r>
                        <a:rPr lang="ru-RU" sz="1400" b="1" baseline="-25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J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K</a:t>
                      </a:r>
                      <a:r>
                        <a:rPr lang="ru-RU" sz="1400" b="1" baseline="-25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KZ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Km, </a:t>
                      </a:r>
                      <a:r>
                        <a:rPr lang="en-US" sz="14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зеленый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64431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 err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Ларамийские</a:t>
                      </a:r>
                      <a:endParaRPr lang="ru-RU" sz="16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-25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</a:t>
                      </a: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Є</a:t>
                      </a: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-PZ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</a:t>
                      </a:r>
                      <a:r>
                        <a:rPr lang="en-US" sz="1400" b="1" baseline="-25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3</a:t>
                      </a: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-K</a:t>
                      </a:r>
                      <a:r>
                        <a:rPr lang="en-US" sz="1400" b="1" baseline="-25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K</a:t>
                      </a:r>
                      <a:r>
                        <a:rPr lang="en-US" sz="1400" b="1" baseline="-2500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</a:t>
                      </a:r>
                      <a:r>
                        <a:rPr lang="en-US" sz="1400" b="1" baseline="3000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</a:t>
                      </a:r>
                      <a:r>
                        <a:rPr lang="en-US" sz="14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r>
                        <a:rPr lang="ru-RU" sz="14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Р</a:t>
                      </a:r>
                      <a:r>
                        <a:rPr lang="en-US" sz="14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g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нет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Светло-зеленый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644312">
                <a:tc rowSpan="2"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 err="1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Кайнозо-иды</a:t>
                      </a:r>
                      <a:endParaRPr lang="ru-RU" sz="16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vert="vert27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Альпийские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-25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</a:t>
                      </a: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Є</a:t>
                      </a: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-PZ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</a:t>
                      </a:r>
                      <a:r>
                        <a:rPr lang="en-US" sz="1400" b="1" baseline="-25000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3</a:t>
                      </a:r>
                      <a:r>
                        <a:rPr lang="en-US" sz="1400" b="1" dirty="0" smtClean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-Pg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N-Q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нет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A, 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Оранжевый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61319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6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Тихоокеанские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baseline="-25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P</a:t>
                      </a: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Є</a:t>
                      </a: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</a:t>
                      </a: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M</a:t>
                      </a: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Z</a:t>
                      </a:r>
                      <a:r>
                        <a:rPr lang="en-US" sz="1400" b="1" baseline="-25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K2-N</a:t>
                      </a:r>
                      <a:r>
                        <a:rPr lang="en-US" sz="1400" b="1" baseline="-25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</a:t>
                      </a:r>
                      <a:r>
                        <a:rPr lang="en-US" sz="1400" b="1" baseline="30000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</a:t>
                      </a:r>
                      <a:endParaRPr lang="ru-RU" sz="1400" b="1" dirty="0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N</a:t>
                      </a:r>
                      <a:r>
                        <a:rPr lang="en-US" sz="1400" b="1" baseline="-25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1</a:t>
                      </a:r>
                      <a:r>
                        <a:rPr lang="ru-RU" sz="1400" b="1" baseline="30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3</a:t>
                      </a: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-N</a:t>
                      </a:r>
                      <a:r>
                        <a:rPr lang="en-US" sz="1400" b="1" baseline="3000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2</a:t>
                      </a:r>
                      <a:r>
                        <a:rPr lang="en-US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-Q</a:t>
                      </a:r>
                      <a:endParaRPr lang="ru-RU" sz="1400" b="1">
                        <a:latin typeface="Arial" pitchFamily="34" charset="0"/>
                        <a:ea typeface="Times New Roman"/>
                        <a:cs typeface="Arial" pitchFamily="34" charset="0"/>
                      </a:endParaRP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нет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T</a:t>
                      </a:r>
                      <a:r>
                        <a:rPr lang="ru-RU" sz="1400" b="1" dirty="0">
                          <a:latin typeface="Arial" pitchFamily="34" charset="0"/>
                          <a:ea typeface="Times New Roman"/>
                          <a:cs typeface="Arial" pitchFamily="34" charset="0"/>
                        </a:rPr>
                        <a:t>, желтый</a:t>
                      </a:r>
                    </a:p>
                  </a:txBody>
                  <a:tcPr marL="1881" marR="1881" marT="0" marB="0" anchor="ctr" anchorCtr="1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knowledge.su/userfiles/editor/large/2/12605_113e3b4c48304f-203e41413839413a304f-4d3d46383a3b3e3f3534384f-223e3c-10-470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793750" y="93663"/>
            <a:ext cx="7523163" cy="6589712"/>
          </a:xfr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aura-dione.ru/gallery/images/1552687_russkaya-platforma-geologiy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38" y="260350"/>
            <a:ext cx="8890000" cy="595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extBox 2"/>
          <p:cNvSpPr txBox="1">
            <a:spLocks noChangeArrowheads="1"/>
          </p:cNvSpPr>
          <p:nvPr/>
        </p:nvSpPr>
        <p:spPr bwMode="auto">
          <a:xfrm>
            <a:off x="2066925" y="6237288"/>
            <a:ext cx="47704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</a:rPr>
              <a:t>Тектоническая карта Северной Евразии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2276872"/>
            <a:ext cx="78488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 smtClean="0">
                <a:latin typeface="Verdana" pitchFamily="34" charset="0"/>
                <a:ea typeface="Verdana" pitchFamily="34" charset="0"/>
              </a:rPr>
              <a:t>Следующие </a:t>
            </a:r>
            <a:r>
              <a:rPr lang="ru-RU" sz="40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6</a:t>
            </a:r>
            <a:r>
              <a:rPr lang="ru-RU" sz="4000" b="1" dirty="0" smtClean="0">
                <a:latin typeface="Verdana" pitchFamily="34" charset="0"/>
                <a:ea typeface="Verdana" pitchFamily="34" charset="0"/>
              </a:rPr>
              <a:t> лекций посвящены </a:t>
            </a:r>
            <a:r>
              <a:rPr lang="ru-RU" sz="40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</a:rPr>
              <a:t>Восточно-Европейской платформе</a:t>
            </a:r>
            <a:r>
              <a:rPr lang="ru-RU" sz="4000" b="1" dirty="0" smtClean="0">
                <a:latin typeface="Verdana" pitchFamily="34" charset="0"/>
                <a:ea typeface="Verdana" pitchFamily="34" charset="0"/>
              </a:rPr>
              <a:t>. </a:t>
            </a:r>
            <a:endParaRPr lang="ru-RU" sz="4000" b="1" dirty="0">
              <a:latin typeface="Verdana" pitchFamily="34" charset="0"/>
              <a:ea typeface="Verdana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000"/>
            </a:gs>
            <a:gs pos="39999">
              <a:srgbClr val="0A128C"/>
            </a:gs>
            <a:gs pos="70000">
              <a:srgbClr val="181CC7"/>
            </a:gs>
            <a:gs pos="88000">
              <a:srgbClr val="7005D4"/>
            </a:gs>
            <a:gs pos="100000">
              <a:srgbClr val="8C3D9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95536" y="3861048"/>
            <a:ext cx="8496944" cy="2862322"/>
          </a:xfrm>
          <a:prstGeom prst="rect">
            <a:avLst/>
          </a:prstGeom>
          <a:solidFill>
            <a:srgbClr val="FFCCFF"/>
          </a:solidFill>
        </p:spPr>
        <p:txBody>
          <a:bodyPr wrap="square">
            <a:sp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000" dirty="0" smtClean="0"/>
              <a:t>В пределах </a:t>
            </a:r>
            <a:r>
              <a:rPr lang="ru-RU" sz="2000" b="1" dirty="0" smtClean="0"/>
              <a:t>плит</a:t>
            </a:r>
            <a:r>
              <a:rPr lang="ru-RU" sz="2000" dirty="0" smtClean="0"/>
              <a:t> имеются относительно опущенные и приподнятые блоки фундамента, которым в чехле соответствуют пологие структуры: отрицательные – </a:t>
            </a:r>
            <a:r>
              <a:rPr lang="ru-RU" sz="2000" b="1" i="1" dirty="0" err="1" smtClean="0">
                <a:solidFill>
                  <a:srgbClr val="C00000"/>
                </a:solidFill>
              </a:rPr>
              <a:t>синеклизы</a:t>
            </a:r>
            <a:r>
              <a:rPr lang="ru-RU" sz="2000" dirty="0" smtClean="0"/>
              <a:t>, положительные – </a:t>
            </a:r>
            <a:r>
              <a:rPr lang="ru-RU" sz="2000" b="1" i="1" dirty="0" err="1" smtClean="0">
                <a:solidFill>
                  <a:srgbClr val="C00000"/>
                </a:solidFill>
              </a:rPr>
              <a:t>антеклизы</a:t>
            </a:r>
            <a:r>
              <a:rPr lang="ru-RU" sz="2000" dirty="0" smtClean="0"/>
              <a:t>. </a:t>
            </a:r>
            <a:endParaRPr lang="en-US" sz="20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000" b="1" dirty="0" err="1" smtClean="0"/>
              <a:t>Синеклизы</a:t>
            </a:r>
            <a:r>
              <a:rPr lang="ru-RU" sz="2000" dirty="0" smtClean="0"/>
              <a:t> – крупные платформенные отрицательные структуры с мощным чехлом. </a:t>
            </a:r>
            <a:endParaRPr lang="en-US" sz="2000" dirty="0" smtClean="0"/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000" b="1" dirty="0" err="1" smtClean="0"/>
              <a:t>Антеклизы</a:t>
            </a:r>
            <a:r>
              <a:rPr lang="ru-RU" sz="2000" dirty="0" smtClean="0"/>
              <a:t> – крупные платформенные поднятия с сокращенной мощностью осадочного чехла. 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000" b="1" dirty="0" err="1" smtClean="0"/>
              <a:t>Авлакогены</a:t>
            </a:r>
            <a:r>
              <a:rPr lang="ru-RU" sz="2000" dirty="0" smtClean="0"/>
              <a:t> крупные </a:t>
            </a:r>
            <a:r>
              <a:rPr lang="ru-RU" sz="2000" dirty="0" err="1" smtClean="0"/>
              <a:t>грабенообразные</a:t>
            </a:r>
            <a:r>
              <a:rPr lang="ru-RU" sz="2000" dirty="0" smtClean="0"/>
              <a:t> прогибы в фундаменте.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8864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 smtClean="0">
                <a:solidFill>
                  <a:srgbClr val="FFFF00"/>
                </a:solidFill>
              </a:rPr>
              <a:t>Геологический разрез через</a:t>
            </a:r>
          </a:p>
          <a:p>
            <a:pPr algn="ctr"/>
            <a:r>
              <a:rPr lang="ru-RU" sz="3200" b="1" dirty="0" smtClean="0">
                <a:solidFill>
                  <a:srgbClr val="FFFF00"/>
                </a:solidFill>
              </a:rPr>
              <a:t>Восточно-Европейскую платформу</a:t>
            </a:r>
            <a:endParaRPr lang="ru-RU" sz="3200" b="1" dirty="0">
              <a:solidFill>
                <a:srgbClr val="FFFF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88" y="1412776"/>
            <a:ext cx="87344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AutoShape 2" descr="http://marketingpluspr.ru/picture1.png?i=86608&amp;k=foto-samarskoj-luki-i-volgi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pic>
        <p:nvPicPr>
          <p:cNvPr id="13315" name="Picture 6" descr="https://lib.nspu.ru/umk/8ac74365c857c3ae/source/img/img_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813" y="1230198"/>
            <a:ext cx="6192837" cy="272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Прямоугольник 4"/>
          <p:cNvSpPr>
            <a:spLocks noChangeArrowheads="1"/>
          </p:cNvSpPr>
          <p:nvPr/>
        </p:nvSpPr>
        <p:spPr bwMode="auto">
          <a:xfrm>
            <a:off x="1547664" y="4038163"/>
            <a:ext cx="6119812" cy="120032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b="1" dirty="0">
                <a:solidFill>
                  <a:srgbClr val="000066"/>
                </a:solidFill>
              </a:rPr>
              <a:t>1 - осадочный чехол платформы; </a:t>
            </a:r>
            <a:endParaRPr lang="ru-RU" b="1" dirty="0" smtClean="0">
              <a:solidFill>
                <a:srgbClr val="000066"/>
              </a:solidFill>
            </a:endParaRPr>
          </a:p>
          <a:p>
            <a:r>
              <a:rPr lang="ru-RU" b="1" dirty="0" smtClean="0">
                <a:solidFill>
                  <a:srgbClr val="000066"/>
                </a:solidFill>
              </a:rPr>
              <a:t>2 </a:t>
            </a:r>
            <a:r>
              <a:rPr lang="ru-RU" b="1" dirty="0">
                <a:solidFill>
                  <a:srgbClr val="000066"/>
                </a:solidFill>
              </a:rPr>
              <a:t>- кристаллический фундамент платформы; </a:t>
            </a:r>
            <a:endParaRPr lang="ru-RU" b="1" dirty="0" smtClean="0">
              <a:solidFill>
                <a:srgbClr val="000066"/>
              </a:solidFill>
            </a:endParaRPr>
          </a:p>
          <a:p>
            <a:r>
              <a:rPr lang="ru-RU" b="1" dirty="0" smtClean="0">
                <a:solidFill>
                  <a:srgbClr val="000066"/>
                </a:solidFill>
              </a:rPr>
              <a:t>3 </a:t>
            </a:r>
            <a:r>
              <a:rPr lang="ru-RU" b="1" dirty="0">
                <a:solidFill>
                  <a:srgbClr val="000066"/>
                </a:solidFill>
              </a:rPr>
              <a:t>- складчатая область Урала; </a:t>
            </a:r>
            <a:endParaRPr lang="ru-RU" b="1" dirty="0" smtClean="0">
              <a:solidFill>
                <a:srgbClr val="000066"/>
              </a:solidFill>
            </a:endParaRPr>
          </a:p>
          <a:p>
            <a:r>
              <a:rPr lang="ru-RU" b="1" dirty="0" smtClean="0">
                <a:solidFill>
                  <a:srgbClr val="000066"/>
                </a:solidFill>
              </a:rPr>
              <a:t>4 </a:t>
            </a:r>
            <a:r>
              <a:rPr lang="ru-RU" b="1" dirty="0">
                <a:solidFill>
                  <a:srgbClr val="000066"/>
                </a:solidFill>
              </a:rPr>
              <a:t>- линии разломов.</a:t>
            </a:r>
          </a:p>
        </p:txBody>
      </p:sp>
      <p:sp>
        <p:nvSpPr>
          <p:cNvPr id="13317" name="TextBox 5"/>
          <p:cNvSpPr txBox="1">
            <a:spLocks noChangeArrowheads="1"/>
          </p:cNvSpPr>
          <p:nvPr/>
        </p:nvSpPr>
        <p:spPr bwMode="auto">
          <a:xfrm>
            <a:off x="1259632" y="260648"/>
            <a:ext cx="658481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b="1" dirty="0">
                <a:solidFill>
                  <a:srgbClr val="FFFF00"/>
                </a:solidFill>
              </a:rPr>
              <a:t>Геологический </a:t>
            </a:r>
            <a:r>
              <a:rPr lang="ru-RU" sz="2400" b="1" dirty="0" smtClean="0">
                <a:solidFill>
                  <a:srgbClr val="FFFF00"/>
                </a:solidFill>
              </a:rPr>
              <a:t>разрез</a:t>
            </a:r>
          </a:p>
          <a:p>
            <a:pPr algn="ctr"/>
            <a:r>
              <a:rPr lang="ru-RU" sz="2400" b="1" dirty="0" smtClean="0">
                <a:solidFill>
                  <a:srgbClr val="FFFF00"/>
                </a:solidFill>
              </a:rPr>
              <a:t>через </a:t>
            </a:r>
            <a:r>
              <a:rPr lang="ru-RU" sz="2400" b="1" dirty="0">
                <a:solidFill>
                  <a:srgbClr val="FFFF00"/>
                </a:solidFill>
              </a:rPr>
              <a:t>Восточно-Европейскую платформу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48064" y="5334307"/>
            <a:ext cx="3156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C00000"/>
                </a:solidFill>
              </a:rPr>
              <a:t>Валы</a:t>
            </a:r>
          </a:p>
          <a:p>
            <a:pPr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C00000"/>
                </a:solidFill>
              </a:rPr>
              <a:t>Соляные </a:t>
            </a:r>
            <a:r>
              <a:rPr lang="ru-RU" sz="2400" b="1" dirty="0" err="1" smtClean="0">
                <a:solidFill>
                  <a:srgbClr val="C00000"/>
                </a:solidFill>
              </a:rPr>
              <a:t>диапиры</a:t>
            </a:r>
            <a:endParaRPr lang="ru-RU" sz="24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600" y="5334307"/>
            <a:ext cx="4132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sz="2400" b="1" dirty="0" smtClean="0">
                <a:solidFill>
                  <a:srgbClr val="C00000"/>
                </a:solidFill>
              </a:rPr>
              <a:t>Краевые прогибы</a:t>
            </a:r>
          </a:p>
          <a:p>
            <a:pPr>
              <a:buFont typeface="Arial" pitchFamily="34" charset="0"/>
              <a:buChar char="•"/>
            </a:pPr>
            <a:r>
              <a:rPr lang="ru-RU" sz="2400" b="1" dirty="0" err="1" smtClean="0">
                <a:solidFill>
                  <a:srgbClr val="C00000"/>
                </a:solidFill>
              </a:rPr>
              <a:t>Перикратонные</a:t>
            </a:r>
            <a:r>
              <a:rPr lang="ru-RU" sz="2400" b="1" dirty="0" smtClean="0">
                <a:solidFill>
                  <a:srgbClr val="C00000"/>
                </a:solidFill>
              </a:rPr>
              <a:t> прогибы</a:t>
            </a:r>
            <a:endParaRPr lang="ru-RU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geology.slovaria.ru/ge/solyanaya-tektonika-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506" y="692150"/>
            <a:ext cx="6927006" cy="4321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3" name="Прямоугольник 2"/>
          <p:cNvSpPr>
            <a:spLocks noChangeArrowheads="1"/>
          </p:cNvSpPr>
          <p:nvPr/>
        </p:nvSpPr>
        <p:spPr bwMode="auto">
          <a:xfrm>
            <a:off x="1115616" y="5807224"/>
            <a:ext cx="698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 err="1">
                <a:solidFill>
                  <a:schemeClr val="bg1"/>
                </a:solidFill>
              </a:rPr>
              <a:t>Cводы</a:t>
            </a:r>
            <a:r>
              <a:rPr lang="ru-RU" sz="2000" dirty="0">
                <a:solidFill>
                  <a:schemeClr val="bg1"/>
                </a:solidFill>
              </a:rPr>
              <a:t> соляных </a:t>
            </a:r>
            <a:r>
              <a:rPr lang="ru-RU" sz="2000" dirty="0" err="1" smtClean="0">
                <a:solidFill>
                  <a:schemeClr val="bg1"/>
                </a:solidFill>
              </a:rPr>
              <a:t>диапиров</a:t>
            </a:r>
            <a:r>
              <a:rPr lang="ru-RU" sz="2000" dirty="0" smtClean="0">
                <a:solidFill>
                  <a:schemeClr val="bg1"/>
                </a:solidFill>
              </a:rPr>
              <a:t> часто </a:t>
            </a:r>
            <a:r>
              <a:rPr lang="ru-RU" sz="2000" dirty="0">
                <a:solidFill>
                  <a:schemeClr val="bg1"/>
                </a:solidFill>
              </a:rPr>
              <a:t>разбиты сбросами растяжения и вследствие этого осложнены грабенами</a:t>
            </a:r>
          </a:p>
        </p:txBody>
      </p:sp>
      <p:sp>
        <p:nvSpPr>
          <p:cNvPr id="15364" name="Прямоугольник 3"/>
          <p:cNvSpPr>
            <a:spLocks noChangeArrowheads="1"/>
          </p:cNvSpPr>
          <p:nvPr/>
        </p:nvSpPr>
        <p:spPr bwMode="auto">
          <a:xfrm>
            <a:off x="3131840" y="5076473"/>
            <a:ext cx="357604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Соляной диапир</a:t>
            </a:r>
            <a:endParaRPr lang="ru-RU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[Соляная тектоника. Фото 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1125538"/>
            <a:ext cx="6096000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39" name="Прямоугольник 2"/>
          <p:cNvSpPr>
            <a:spLocks noChangeArrowheads="1"/>
          </p:cNvSpPr>
          <p:nvPr/>
        </p:nvSpPr>
        <p:spPr bwMode="auto">
          <a:xfrm>
            <a:off x="1042988" y="3933825"/>
            <a:ext cx="5041900" cy="193899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/>
              <a:t> Диаграмма различных типов соляных форм Польско-Германской впадины</a:t>
            </a:r>
            <a:r>
              <a:rPr lang="ru-RU" sz="2000" dirty="0"/>
              <a:t>:</a:t>
            </a:r>
          </a:p>
          <a:p>
            <a:r>
              <a:rPr lang="ru-RU" sz="2000" dirty="0"/>
              <a:t>1 - подушки; 2 - </a:t>
            </a:r>
            <a:r>
              <a:rPr lang="ru-RU" sz="2000" dirty="0" err="1"/>
              <a:t>диапиры</a:t>
            </a:r>
            <a:r>
              <a:rPr lang="ru-RU" sz="2000" dirty="0"/>
              <a:t>; 3 - валы; 4 - первоначальная мощность пермского соляного комплекса.</a:t>
            </a:r>
          </a:p>
        </p:txBody>
      </p:sp>
      <p:sp>
        <p:nvSpPr>
          <p:cNvPr id="14340" name="Прямоугольник 3"/>
          <p:cNvSpPr>
            <a:spLocks noChangeArrowheads="1"/>
          </p:cNvSpPr>
          <p:nvPr/>
        </p:nvSpPr>
        <p:spPr bwMode="auto">
          <a:xfrm>
            <a:off x="6084167" y="3933057"/>
            <a:ext cx="2664545" cy="1323439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/>
              <a:t> </a:t>
            </a:r>
            <a:r>
              <a:rPr lang="ru-RU" sz="2000" b="1" dirty="0"/>
              <a:t>Соляные валы </a:t>
            </a:r>
            <a:r>
              <a:rPr lang="ru-RU" sz="2000" dirty="0"/>
              <a:t>могут быть протяжённостью в </a:t>
            </a:r>
            <a:r>
              <a:rPr lang="en-US" sz="2000" b="1" dirty="0" smtClean="0">
                <a:solidFill>
                  <a:srgbClr val="C00000"/>
                </a:solidFill>
              </a:rPr>
              <a:t>10—</a:t>
            </a:r>
            <a:r>
              <a:rPr lang="ru-RU" sz="2000" b="1" dirty="0" smtClean="0">
                <a:solidFill>
                  <a:srgbClr val="C00000"/>
                </a:solidFill>
              </a:rPr>
              <a:t>1</a:t>
            </a:r>
            <a:r>
              <a:rPr lang="en-US" sz="2000" b="1" dirty="0" smtClean="0">
                <a:solidFill>
                  <a:srgbClr val="C00000"/>
                </a:solidFill>
              </a:rPr>
              <a:t>00 </a:t>
            </a:r>
            <a:r>
              <a:rPr lang="ru-RU" sz="2000" b="1" dirty="0" smtClean="0">
                <a:solidFill>
                  <a:srgbClr val="C00000"/>
                </a:solidFill>
              </a:rPr>
              <a:t>км</a:t>
            </a:r>
            <a:r>
              <a:rPr lang="ru-RU" sz="2000" b="1" dirty="0" smtClean="0"/>
              <a:t>.</a:t>
            </a:r>
            <a:r>
              <a:rPr lang="en-US" sz="2000" b="1" dirty="0" smtClean="0">
                <a:solidFill>
                  <a:srgbClr val="C00000"/>
                </a:solidFill>
              </a:rPr>
              <a:t> </a:t>
            </a:r>
            <a:endParaRPr lang="ru-RU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b="1" dirty="0" smtClean="0">
                <a:solidFill>
                  <a:srgbClr val="FFFF00"/>
                </a:solidFill>
              </a:rPr>
              <a:t>1.1. Цель и содержание курса.</a:t>
            </a:r>
            <a:endParaRPr lang="ru-RU" dirty="0" smtClean="0">
              <a:solidFill>
                <a:srgbClr val="FFFF00"/>
              </a:solidFill>
            </a:endParaRPr>
          </a:p>
          <a:p>
            <a:pPr algn="just" eaLnBrk="1" fontAlgn="auto" hangingPunct="1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ru-RU" dirty="0" smtClean="0">
                <a:solidFill>
                  <a:srgbClr val="FFFF00"/>
                </a:solidFill>
              </a:rPr>
              <a:t>Региональная геология – раздел геологии, изучающий строение земной коры отдельных областей Земли, их историю геологического развития и закономерности размещения полезных ископаемых.</a:t>
            </a:r>
          </a:p>
          <a:p>
            <a:pPr algn="just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b="1" dirty="0" smtClean="0">
                <a:solidFill>
                  <a:srgbClr val="FFFF00"/>
                </a:solidFill>
              </a:rPr>
              <a:t>Цель изучения дисциплины “Региональная геология”</a:t>
            </a:r>
            <a:r>
              <a:rPr lang="ru-RU" dirty="0" smtClean="0">
                <a:solidFill>
                  <a:srgbClr val="FFFF00"/>
                </a:solidFill>
              </a:rPr>
              <a:t> заключается в раскрытии общих закономерностей геологического строения и истории развития территории России и ближнего зарубежья, а также особенностей геологического строения и </a:t>
            </a:r>
            <a:r>
              <a:rPr lang="ru-RU" dirty="0" err="1" smtClean="0">
                <a:solidFill>
                  <a:srgbClr val="FFFF00"/>
                </a:solidFill>
              </a:rPr>
              <a:t>минерагении</a:t>
            </a:r>
            <a:r>
              <a:rPr lang="ru-RU" dirty="0" smtClean="0">
                <a:solidFill>
                  <a:srgbClr val="FFFF00"/>
                </a:solidFill>
              </a:rPr>
              <a:t> отдельных регионов.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ru-RU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geolib.narod.ru/Journals/OilGasGeo/1996/07/Stat/07/Image1054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3938" y="692150"/>
            <a:ext cx="7364412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Box 2"/>
          <p:cNvSpPr txBox="1">
            <a:spLocks noChangeArrowheads="1"/>
          </p:cNvSpPr>
          <p:nvPr/>
        </p:nvSpPr>
        <p:spPr bwMode="auto">
          <a:xfrm>
            <a:off x="1043608" y="5661248"/>
            <a:ext cx="73453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Пермские соляные купола Прикаспийской </a:t>
            </a:r>
            <a:r>
              <a:rPr lang="ru-RU" dirty="0" err="1">
                <a:solidFill>
                  <a:schemeClr val="bg1"/>
                </a:solidFill>
              </a:rPr>
              <a:t>синеклизы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Заголовок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922338"/>
          </a:xfrm>
        </p:spPr>
        <p:txBody>
          <a:bodyPr/>
          <a:lstStyle/>
          <a:p>
            <a:pPr eaLnBrk="1" hangingPunct="1"/>
            <a:r>
              <a:rPr lang="ru-RU" sz="3600" b="1" dirty="0" smtClean="0">
                <a:solidFill>
                  <a:srgbClr val="FFFFFF"/>
                </a:solidFill>
              </a:rPr>
              <a:t>Задачи изучения дисциплины</a:t>
            </a:r>
            <a:r>
              <a:rPr lang="ru-RU" sz="3600" dirty="0" smtClean="0">
                <a:solidFill>
                  <a:srgbClr val="FFFFFF"/>
                </a:solidFill>
              </a:rPr>
              <a:t> 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84213" y="1412776"/>
            <a:ext cx="8002587" cy="5112568"/>
          </a:xfrm>
          <a:noFill/>
        </p:spPr>
        <p:txBody>
          <a:bodyPr rtlCol="0">
            <a:normAutofit fontScale="77500" lnSpcReduction="20000"/>
          </a:bodyPr>
          <a:lstStyle/>
          <a:p>
            <a:pPr marL="0" eaLnBrk="1" fontAlgn="auto" hangingPunct="1">
              <a:spcAft>
                <a:spcPts val="600"/>
              </a:spcAft>
              <a:buFont typeface="Arial" pitchFamily="34" charset="0"/>
              <a:buNone/>
              <a:defRPr/>
            </a:pPr>
            <a:r>
              <a:rPr lang="ru-RU" dirty="0" smtClean="0">
                <a:solidFill>
                  <a:srgbClr val="FFFF00"/>
                </a:solidFill>
              </a:rPr>
              <a:t>состоят в последовательном усвоении </a:t>
            </a:r>
            <a:r>
              <a:rPr lang="ru-RU" b="1" u="sng" dirty="0" smtClean="0">
                <a:solidFill>
                  <a:srgbClr val="FFFF00"/>
                </a:solidFill>
              </a:rPr>
              <a:t>знаний</a:t>
            </a:r>
            <a:r>
              <a:rPr lang="ru-RU" dirty="0" smtClean="0">
                <a:solidFill>
                  <a:srgbClr val="FFFF00"/>
                </a:solidFill>
              </a:rPr>
              <a:t>:</a:t>
            </a:r>
          </a:p>
          <a:p>
            <a:pPr marL="0" indent="-514350" eaLnBrk="1" fontAlgn="auto" hangingPunct="1">
              <a:spcAft>
                <a:spcPts val="600"/>
              </a:spcAft>
              <a:buAutoNum type="arabicPeriod"/>
              <a:defRPr/>
            </a:pPr>
            <a:r>
              <a:rPr lang="ru-RU" b="1" dirty="0" smtClean="0">
                <a:solidFill>
                  <a:srgbClr val="FFFF00"/>
                </a:solidFill>
              </a:rPr>
              <a:t>О методах геолого-тектонического районирования земной коры.</a:t>
            </a:r>
          </a:p>
          <a:p>
            <a:pPr marL="0" indent="-514350" eaLnBrk="1" fontAlgn="auto" hangingPunct="1">
              <a:spcAft>
                <a:spcPts val="600"/>
              </a:spcAft>
              <a:buAutoNum type="arabicPeriod"/>
              <a:defRPr/>
            </a:pPr>
            <a:r>
              <a:rPr lang="ru-RU" b="1" dirty="0" smtClean="0">
                <a:solidFill>
                  <a:srgbClr val="FFFF00"/>
                </a:solidFill>
              </a:rPr>
              <a:t>О геологическом строении</a:t>
            </a:r>
            <a:r>
              <a:rPr lang="ru-RU" dirty="0" smtClean="0">
                <a:solidFill>
                  <a:srgbClr val="FFFF00"/>
                </a:solidFill>
              </a:rPr>
              <a:t>, в т.ч.:</a:t>
            </a:r>
          </a:p>
          <a:p>
            <a:pPr marL="0" eaLnBrk="1" fontAlgn="auto" hangingPunct="1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ru-RU" dirty="0" smtClean="0">
                <a:solidFill>
                  <a:srgbClr val="FFFF00"/>
                </a:solidFill>
              </a:rPr>
              <a:t>стратиграфии;</a:t>
            </a:r>
          </a:p>
          <a:p>
            <a:pPr marL="0" eaLnBrk="1" fontAlgn="auto" hangingPunct="1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ru-RU" dirty="0" smtClean="0">
                <a:solidFill>
                  <a:srgbClr val="FFFF00"/>
                </a:solidFill>
              </a:rPr>
              <a:t>тектонике;</a:t>
            </a:r>
          </a:p>
          <a:p>
            <a:pPr marL="0" eaLnBrk="1" fontAlgn="auto" hangingPunct="1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ru-RU" dirty="0" err="1" smtClean="0">
                <a:solidFill>
                  <a:srgbClr val="FFFF00"/>
                </a:solidFill>
              </a:rPr>
              <a:t>магматизме</a:t>
            </a:r>
            <a:r>
              <a:rPr lang="ru-RU" dirty="0" smtClean="0">
                <a:solidFill>
                  <a:srgbClr val="FFFF00"/>
                </a:solidFill>
              </a:rPr>
              <a:t>;</a:t>
            </a:r>
          </a:p>
          <a:p>
            <a:pPr marL="0" eaLnBrk="1" fontAlgn="auto" hangingPunct="1"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ru-RU" dirty="0" smtClean="0">
                <a:solidFill>
                  <a:srgbClr val="FFFF00"/>
                </a:solidFill>
              </a:rPr>
              <a:t>истории геологического развития крупных регионов.</a:t>
            </a:r>
          </a:p>
          <a:p>
            <a:pPr marL="0" eaLnBrk="1" fontAlgn="auto" hangingPunct="1">
              <a:spcAft>
                <a:spcPts val="600"/>
              </a:spcAft>
              <a:buNone/>
              <a:defRPr/>
            </a:pPr>
            <a:r>
              <a:rPr lang="ru-RU" dirty="0" smtClean="0">
                <a:solidFill>
                  <a:srgbClr val="FFFF00"/>
                </a:solidFill>
              </a:rPr>
              <a:t>3.  </a:t>
            </a:r>
            <a:r>
              <a:rPr lang="ru-RU" b="1" dirty="0" smtClean="0">
                <a:solidFill>
                  <a:srgbClr val="FFFF00"/>
                </a:solidFill>
              </a:rPr>
              <a:t>О закономерностях размещения в их пределах полезных ископаемых</a:t>
            </a:r>
            <a:endParaRPr lang="ru-RU" dirty="0" smtClean="0">
              <a:solidFill>
                <a:srgbClr val="FFFF00"/>
              </a:solidFill>
            </a:endParaRPr>
          </a:p>
          <a:p>
            <a:pPr marL="0" eaLnBrk="1" fontAlgn="auto" hangingPunct="1">
              <a:spcAft>
                <a:spcPts val="600"/>
              </a:spcAft>
              <a:buNone/>
              <a:defRPr/>
            </a:pPr>
            <a:r>
              <a:rPr lang="ru-RU" dirty="0" smtClean="0">
                <a:solidFill>
                  <a:srgbClr val="FFFF00"/>
                </a:solidFill>
              </a:rPr>
              <a:t>на основе проработки геологической литературы и карт геологического содержания.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634082"/>
          </a:xfrm>
        </p:spPr>
        <p:txBody>
          <a:bodyPr/>
          <a:lstStyle/>
          <a:p>
            <a:r>
              <a:rPr lang="ru-RU" sz="3200" b="1" dirty="0" smtClean="0">
                <a:solidFill>
                  <a:srgbClr val="663300"/>
                </a:solidFill>
              </a:rPr>
              <a:t>Изучить региональную геологию – это значит:</a:t>
            </a:r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539552" y="1124744"/>
          <a:ext cx="8208912" cy="3858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456"/>
                <a:gridCol w="4104456"/>
              </a:tblGrid>
              <a:tr h="381345"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Изучить в регионе: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 smtClean="0"/>
                        <a:t>разделы геологии</a:t>
                      </a:r>
                      <a:endParaRPr lang="ru-RU" sz="2000" b="1" dirty="0"/>
                    </a:p>
                  </a:txBody>
                  <a:tcPr/>
                </a:tc>
              </a:tr>
              <a:tr h="6582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/>
                        <a:t>Стратиграфию отложений.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Стратиграфия.</a:t>
                      </a:r>
                      <a:endParaRPr lang="ru-RU" sz="2000" b="1" dirty="0"/>
                    </a:p>
                  </a:txBody>
                  <a:tcPr/>
                </a:tc>
              </a:tr>
              <a:tr h="6582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/>
                        <a:t>Магматические комплексы.</a:t>
                      </a:r>
                    </a:p>
                    <a:p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Минералогия, петрография, петрология.</a:t>
                      </a:r>
                      <a:endParaRPr lang="ru-RU" sz="2000" b="1" dirty="0"/>
                    </a:p>
                  </a:txBody>
                  <a:tcPr/>
                </a:tc>
              </a:tr>
              <a:tr h="6582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/>
                        <a:t>Тектонику.</a:t>
                      </a:r>
                    </a:p>
                    <a:p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Структурная геология.</a:t>
                      </a:r>
                      <a:endParaRPr lang="ru-RU" sz="2000" b="1" dirty="0"/>
                    </a:p>
                  </a:txBody>
                  <a:tcPr/>
                </a:tc>
              </a:tr>
              <a:tr h="6582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/>
                        <a:t>Историю геологического развития.</a:t>
                      </a:r>
                    </a:p>
                    <a:p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Историческая геология.</a:t>
                      </a:r>
                      <a:endParaRPr lang="ru-RU" sz="2000" b="1" dirty="0"/>
                    </a:p>
                  </a:txBody>
                  <a:tcPr/>
                </a:tc>
              </a:tr>
              <a:tr h="65821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dirty="0" smtClean="0"/>
                        <a:t>Полезные ископаемые.</a:t>
                      </a:r>
                    </a:p>
                    <a:p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dirty="0" smtClean="0"/>
                        <a:t>Полезные ископаемые, </a:t>
                      </a:r>
                      <a:r>
                        <a:rPr lang="ru-RU" sz="2000" b="1" dirty="0" err="1" smtClean="0"/>
                        <a:t>промтипы</a:t>
                      </a:r>
                      <a:r>
                        <a:rPr lang="ru-RU" sz="2000" b="1" dirty="0" smtClean="0"/>
                        <a:t>, методика поисков и разведки.</a:t>
                      </a:r>
                      <a:endParaRPr lang="ru-RU" sz="20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67544" y="5157192"/>
            <a:ext cx="83172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>
                <a:solidFill>
                  <a:srgbClr val="CC3300"/>
                </a:solidFill>
              </a:rPr>
              <a:t>Плохая подготовка по геологическим дисциплинам! </a:t>
            </a:r>
          </a:p>
          <a:p>
            <a:pPr algn="ctr"/>
            <a:r>
              <a:rPr lang="ru-RU" sz="2400" b="1" dirty="0" smtClean="0">
                <a:solidFill>
                  <a:srgbClr val="CC3300"/>
                </a:solidFill>
              </a:rPr>
              <a:t>Без ликвидации существенных пробелов в геологических знаниях изучение региональной геологии – бесполезно.  </a:t>
            </a:r>
            <a:endParaRPr lang="ru-RU" sz="2400" b="1" dirty="0">
              <a:solidFill>
                <a:srgbClr val="CC33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9752" y="1340768"/>
            <a:ext cx="4536504" cy="2246769"/>
          </a:xfrm>
          <a:prstGeom prst="rect">
            <a:avLst/>
          </a:prstGeom>
          <a:solidFill>
            <a:srgbClr val="FF99FF"/>
          </a:solidFill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Специфика курса – учитывает сведения различных наук. Это </a:t>
            </a:r>
            <a:r>
              <a:rPr lang="ru-RU" sz="2800" b="1" dirty="0" smtClean="0">
                <a:solidFill>
                  <a:srgbClr val="C00000"/>
                </a:solidFill>
              </a:rPr>
              <a:t>вызывает сложности при его изучении</a:t>
            </a:r>
            <a:r>
              <a:rPr lang="ru-RU" sz="2800" b="1" dirty="0" smtClean="0"/>
              <a:t>.</a:t>
            </a:r>
            <a:endParaRPr lang="ru-R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sz="3600" b="1" dirty="0" smtClean="0">
                <a:solidFill>
                  <a:srgbClr val="AFFB25"/>
                </a:solidFill>
              </a:rPr>
              <a:t>Зачем нужна региональная геология</a:t>
            </a:r>
            <a:endParaRPr lang="ru-RU" sz="3600" b="1" dirty="0">
              <a:solidFill>
                <a:srgbClr val="AFFB25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112568"/>
          </a:xfrm>
        </p:spPr>
        <p:txBody>
          <a:bodyPr/>
          <a:lstStyle/>
          <a:p>
            <a:pPr algn="just">
              <a:spcBef>
                <a:spcPts val="600"/>
              </a:spcBef>
            </a:pPr>
            <a:r>
              <a:rPr lang="ru-RU" sz="2400" dirty="0" smtClean="0">
                <a:solidFill>
                  <a:schemeClr val="bg1"/>
                </a:solidFill>
              </a:rPr>
              <a:t>Имеет теоретическое и практическое значение:</a:t>
            </a:r>
          </a:p>
          <a:p>
            <a:pPr marL="720000" indent="-540000" algn="just">
              <a:spcBef>
                <a:spcPts val="600"/>
              </a:spcBef>
              <a:buFont typeface="Calibri" pitchFamily="34" charset="0"/>
              <a:buChar char="–"/>
            </a:pPr>
            <a:r>
              <a:rPr lang="ru-RU" sz="2400" dirty="0" smtClean="0">
                <a:solidFill>
                  <a:schemeClr val="bg1"/>
                </a:solidFill>
              </a:rPr>
              <a:t> занимается </a:t>
            </a:r>
            <a:r>
              <a:rPr lang="ru-RU" sz="2400" b="1" dirty="0" smtClean="0">
                <a:solidFill>
                  <a:srgbClr val="FFFF00"/>
                </a:solidFill>
              </a:rPr>
              <a:t>обобщением сведений о геологическом строении</a:t>
            </a:r>
            <a:r>
              <a:rPr lang="ru-RU" sz="2400" dirty="0" smtClean="0">
                <a:solidFill>
                  <a:schemeClr val="bg1"/>
                </a:solidFill>
              </a:rPr>
              <a:t> и </a:t>
            </a:r>
            <a:r>
              <a:rPr lang="ru-RU" sz="2400" b="1" dirty="0" smtClean="0">
                <a:solidFill>
                  <a:srgbClr val="FFFF00"/>
                </a:solidFill>
              </a:rPr>
              <a:t>истории геологического развития </a:t>
            </a:r>
            <a:r>
              <a:rPr lang="ru-RU" sz="2400" dirty="0" smtClean="0">
                <a:solidFill>
                  <a:schemeClr val="bg1"/>
                </a:solidFill>
              </a:rPr>
              <a:t>конкретных территорий;</a:t>
            </a:r>
          </a:p>
          <a:p>
            <a:pPr marL="720000" indent="-540000" algn="just">
              <a:spcBef>
                <a:spcPts val="600"/>
              </a:spcBef>
              <a:buFont typeface="Calibri" pitchFamily="34" charset="0"/>
              <a:buChar char="–"/>
            </a:pPr>
            <a:r>
              <a:rPr lang="ru-RU" sz="2400" dirty="0" smtClean="0">
                <a:solidFill>
                  <a:schemeClr val="bg1"/>
                </a:solidFill>
              </a:rPr>
              <a:t>применением этих сведений для решения </a:t>
            </a:r>
            <a:r>
              <a:rPr lang="ru-RU" sz="2400" b="1" dirty="0" smtClean="0">
                <a:solidFill>
                  <a:srgbClr val="FFFF00"/>
                </a:solidFill>
              </a:rPr>
              <a:t>практических вопросов природопользования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ru-RU" sz="2400" dirty="0" smtClean="0">
                <a:solidFill>
                  <a:schemeClr val="bg1"/>
                </a:solidFill>
              </a:rPr>
              <a:t>Является той основой, на которой строится </a:t>
            </a:r>
            <a:r>
              <a:rPr lang="ru-RU" sz="2400" b="1" dirty="0" smtClean="0">
                <a:solidFill>
                  <a:srgbClr val="FFFF00"/>
                </a:solidFill>
              </a:rPr>
              <a:t>оценка территорий на</a:t>
            </a:r>
            <a:r>
              <a:rPr lang="ru-RU" sz="2400" dirty="0" smtClean="0">
                <a:solidFill>
                  <a:schemeClr val="bg1"/>
                </a:solidFill>
              </a:rPr>
              <a:t> различные виды </a:t>
            </a:r>
            <a:r>
              <a:rPr lang="ru-RU" sz="2400" b="1" dirty="0" smtClean="0">
                <a:solidFill>
                  <a:srgbClr val="FFFF00"/>
                </a:solidFill>
              </a:rPr>
              <a:t>ПИ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ru-RU" sz="2400" dirty="0" smtClean="0">
                <a:solidFill>
                  <a:schemeClr val="bg1"/>
                </a:solidFill>
              </a:rPr>
              <a:t>Материалы региональной геологии используются </a:t>
            </a:r>
            <a:r>
              <a:rPr lang="ru-RU" sz="2400" b="1" dirty="0" smtClean="0">
                <a:solidFill>
                  <a:srgbClr val="FFFF00"/>
                </a:solidFill>
              </a:rPr>
              <a:t>как основа </a:t>
            </a:r>
            <a:r>
              <a:rPr lang="ru-RU" sz="2400" dirty="0" smtClean="0">
                <a:solidFill>
                  <a:schemeClr val="bg1"/>
                </a:solidFill>
              </a:rPr>
              <a:t>всеми региональными исследованиями (</a:t>
            </a:r>
            <a:r>
              <a:rPr lang="ru-RU" sz="2400" b="1" dirty="0" smtClean="0">
                <a:solidFill>
                  <a:srgbClr val="FFFF00"/>
                </a:solidFill>
              </a:rPr>
              <a:t>региональной металлогенией, региональной гидрогеологией, региональной инженерной геологией, при интерпретации геофизических материалов </a:t>
            </a:r>
            <a:r>
              <a:rPr lang="ru-RU" sz="2400" dirty="0" smtClean="0">
                <a:solidFill>
                  <a:schemeClr val="bg1"/>
                </a:solidFill>
              </a:rPr>
              <a:t>и пр.).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06090"/>
          </a:xfrm>
        </p:spPr>
        <p:txBody>
          <a:bodyPr/>
          <a:lstStyle/>
          <a:p>
            <a:r>
              <a:rPr lang="ru-RU" sz="3600" b="1" dirty="0" smtClean="0">
                <a:solidFill>
                  <a:srgbClr val="FFFF66"/>
                </a:solidFill>
              </a:rPr>
              <a:t>Структура дисциплины</a:t>
            </a:r>
            <a:endParaRPr lang="ru-RU" sz="3600" b="1" dirty="0">
              <a:solidFill>
                <a:srgbClr val="FFFF66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16624"/>
          </a:xfrm>
          <a:solidFill>
            <a:srgbClr val="FFFF66"/>
          </a:solidFill>
        </p:spPr>
        <p:txBody>
          <a:bodyPr/>
          <a:lstStyle/>
          <a:p>
            <a:r>
              <a:rPr lang="ru-RU" b="1" dirty="0" smtClean="0"/>
              <a:t>2 семестра</a:t>
            </a:r>
          </a:p>
          <a:p>
            <a:r>
              <a:rPr lang="ru-RU" b="1" dirty="0" smtClean="0"/>
              <a:t>Осень – Древние платформы – </a:t>
            </a:r>
            <a:r>
              <a:rPr lang="ru-RU" b="1" dirty="0" smtClean="0">
                <a:solidFill>
                  <a:srgbClr val="7030A0"/>
                </a:solidFill>
              </a:rPr>
              <a:t>Зачет</a:t>
            </a:r>
            <a:r>
              <a:rPr lang="ru-RU" b="1" dirty="0" smtClean="0"/>
              <a:t>.</a:t>
            </a:r>
          </a:p>
          <a:p>
            <a:r>
              <a:rPr lang="ru-RU" b="1" dirty="0" smtClean="0"/>
              <a:t>Весна – Подвижные пояса – </a:t>
            </a:r>
            <a:r>
              <a:rPr lang="ru-RU" b="1" dirty="0" smtClean="0">
                <a:solidFill>
                  <a:srgbClr val="FF0000"/>
                </a:solidFill>
              </a:rPr>
              <a:t>Экзамен</a:t>
            </a:r>
            <a:r>
              <a:rPr lang="ru-RU" b="1" dirty="0" smtClean="0"/>
              <a:t>.</a:t>
            </a:r>
          </a:p>
          <a:p>
            <a:r>
              <a:rPr lang="ru-RU" b="1" dirty="0" smtClean="0"/>
              <a:t>Лекции – Геологическое строение регионов.</a:t>
            </a:r>
          </a:p>
          <a:p>
            <a:r>
              <a:rPr lang="ru-RU" b="1" dirty="0" smtClean="0"/>
              <a:t>Лабораторные работы – Тектоническая схема  Северной Евразии (составляется по регионам в 2 семестра).</a:t>
            </a:r>
          </a:p>
          <a:p>
            <a:r>
              <a:rPr lang="ru-RU" b="1" dirty="0" smtClean="0"/>
              <a:t>Геологические разрезы.</a:t>
            </a:r>
          </a:p>
          <a:p>
            <a:r>
              <a:rPr lang="ru-RU" b="1" dirty="0" smtClean="0"/>
              <a:t>Стратиграфические колонки.</a:t>
            </a:r>
            <a:endParaRPr lang="ru-RU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27584" y="1196752"/>
            <a:ext cx="7704856" cy="4176464"/>
          </a:xfrm>
        </p:spPr>
        <p:txBody>
          <a:bodyPr/>
          <a:lstStyle/>
          <a:p>
            <a:pPr algn="just">
              <a:spcBef>
                <a:spcPct val="0"/>
              </a:spcBef>
              <a:tabLst>
                <a:tab pos="449263" algn="r"/>
                <a:tab pos="2970213" algn="ctr"/>
                <a:tab pos="5940425" algn="r"/>
              </a:tabLst>
            </a:pPr>
            <a:r>
              <a:rPr lang="ru-RU" sz="2000" b="1" dirty="0" smtClean="0">
                <a:solidFill>
                  <a:schemeClr val="tx1"/>
                </a:solidFill>
                <a:latin typeface="Arial" charset="0"/>
                <a:ea typeface="Times New Roman" pitchFamily="18" charset="0"/>
                <a:cs typeface="Arial" charset="0"/>
              </a:rPr>
              <a:t>Учебники: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  <a:tabLst>
                <a:tab pos="449263" algn="r"/>
                <a:tab pos="2970213" algn="ctr"/>
                <a:tab pos="5940425" algn="r"/>
              </a:tabLst>
            </a:pPr>
            <a:r>
              <a:rPr lang="ru-RU" sz="2000" b="1" dirty="0" err="1" smtClean="0">
                <a:solidFill>
                  <a:schemeClr val="tx1"/>
                </a:solidFill>
                <a:latin typeface="Arial" charset="0"/>
                <a:ea typeface="Times New Roman" pitchFamily="18" charset="0"/>
                <a:cs typeface="Arial" charset="0"/>
              </a:rPr>
              <a:t>Милановский</a:t>
            </a:r>
            <a:r>
              <a:rPr lang="ru-RU" sz="2000" b="1" dirty="0" smtClean="0">
                <a:solidFill>
                  <a:schemeClr val="tx1"/>
                </a:solidFill>
                <a:latin typeface="Arial" charset="0"/>
                <a:ea typeface="Times New Roman" pitchFamily="18" charset="0"/>
                <a:cs typeface="Arial" charset="0"/>
              </a:rPr>
              <a:t> Е.Е. Геология России и ближнего Зарубежья (Северной Евразии): Учебник  – М.: Изд-во МГУ, 1996.</a:t>
            </a:r>
            <a:endParaRPr lang="ru-RU" sz="2000" b="1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  <a:tabLst>
                <a:tab pos="449263" algn="r"/>
                <a:tab pos="2970213" algn="ctr"/>
                <a:tab pos="5940425" algn="r"/>
              </a:tabLst>
            </a:pPr>
            <a:r>
              <a:rPr lang="ru-RU" sz="2000" b="1" dirty="0" smtClean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Цейслер В.М. и др. Основы региональной геологии СССР: </a:t>
            </a:r>
            <a:r>
              <a:rPr lang="ru-RU" sz="2000" b="1" dirty="0" smtClean="0">
                <a:solidFill>
                  <a:schemeClr val="tx1"/>
                </a:solidFill>
                <a:latin typeface="Arial" charset="0"/>
                <a:ea typeface="Times New Roman" pitchFamily="18" charset="0"/>
                <a:cs typeface="Arial" charset="0"/>
              </a:rPr>
              <a:t>Учебник  – </a:t>
            </a:r>
            <a:r>
              <a:rPr lang="ru-RU" sz="2000" b="1" dirty="0" smtClean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М.: Недра, 1984.</a:t>
            </a:r>
            <a:endParaRPr lang="ru-RU" sz="2000" b="1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  <a:tabLst>
                <a:tab pos="449263" algn="r"/>
                <a:tab pos="2970213" algn="ctr"/>
                <a:tab pos="5940425" algn="r"/>
              </a:tabLst>
            </a:pPr>
            <a:r>
              <a:rPr lang="ru-RU" sz="2000" b="1" dirty="0" smtClean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Цейслер В.М., Туров А.В. Тектонические структуры на геологической карте России и ближнего зарубежья (Северной Евразии): учебное пособие – М.: КДУ, 2007.</a:t>
            </a:r>
          </a:p>
          <a:p>
            <a:pPr marL="342900" indent="-342900" algn="just">
              <a:spcBef>
                <a:spcPts val="600"/>
              </a:spcBef>
              <a:buFont typeface="+mj-lt"/>
              <a:buAutoNum type="arabicPeriod"/>
              <a:tabLst>
                <a:tab pos="449263" algn="r"/>
                <a:tab pos="2970213" algn="ctr"/>
                <a:tab pos="5940425" algn="r"/>
              </a:tabLst>
            </a:pPr>
            <a:r>
              <a:rPr lang="ru-RU" sz="2000" b="1" dirty="0" smtClean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Караулов В.Б. Введение в региональную геологию России и ближнего зарубежья: учебное пособие –</a:t>
            </a:r>
            <a:r>
              <a:rPr lang="en-US" sz="2000" b="1" dirty="0" smtClean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 </a:t>
            </a:r>
            <a:r>
              <a:rPr lang="ru-RU" sz="2000" b="1" dirty="0" smtClean="0">
                <a:solidFill>
                  <a:schemeClr val="tx1"/>
                </a:solidFill>
                <a:latin typeface="Arial" charset="0"/>
                <a:cs typeface="Times New Roman" pitchFamily="18" charset="0"/>
              </a:rPr>
              <a:t>М.: 2016. </a:t>
            </a:r>
          </a:p>
          <a:p>
            <a:pPr algn="just">
              <a:spcBef>
                <a:spcPct val="0"/>
              </a:spcBef>
              <a:buFont typeface="Calibri" pitchFamily="34" charset="0"/>
              <a:buAutoNum type="arabicPeriod"/>
              <a:tabLst>
                <a:tab pos="449263" algn="r"/>
                <a:tab pos="2970213" algn="ctr"/>
                <a:tab pos="5940425" algn="r"/>
              </a:tabLst>
            </a:pPr>
            <a:endParaRPr lang="ru-RU" sz="2000" b="1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eaLnBrk="1" hangingPunct="1">
              <a:tabLst>
                <a:tab pos="449263" algn="r"/>
                <a:tab pos="2970213" algn="ctr"/>
                <a:tab pos="5940425" algn="r"/>
              </a:tabLst>
            </a:pPr>
            <a:endParaRPr lang="ru-RU" sz="2000" b="1" dirty="0" smtClean="0">
              <a:solidFill>
                <a:srgbClr val="898989"/>
              </a:solidFill>
            </a:endParaRPr>
          </a:p>
        </p:txBody>
      </p:sp>
      <p:sp>
        <p:nvSpPr>
          <p:cNvPr id="2051" name="Rectangle 1"/>
          <p:cNvSpPr>
            <a:spLocks noGrp="1" noChangeArrowheads="1"/>
          </p:cNvSpPr>
          <p:nvPr>
            <p:ph type="ctrTitle"/>
          </p:nvPr>
        </p:nvSpPr>
        <p:spPr>
          <a:xfrm>
            <a:off x="539552" y="476672"/>
            <a:ext cx="7993063" cy="769441"/>
          </a:xfrm>
          <a:noFill/>
        </p:spPr>
        <p:txBody>
          <a:bodyPr>
            <a:spAutoFit/>
          </a:bodyPr>
          <a:lstStyle/>
          <a:p>
            <a:pPr eaLnBrk="1" hangingPunct="1">
              <a:tabLst>
                <a:tab pos="449263" algn="r"/>
                <a:tab pos="2970213" algn="ctr"/>
                <a:tab pos="5940425" algn="r"/>
              </a:tabLst>
            </a:pPr>
            <a:r>
              <a:rPr lang="ru-RU" b="1" dirty="0" smtClean="0">
                <a:solidFill>
                  <a:srgbClr val="000000"/>
                </a:solidFill>
                <a:latin typeface="Arial" charset="0"/>
                <a:ea typeface="Times New Roman" pitchFamily="18" charset="0"/>
                <a:cs typeface="Arial" charset="0"/>
              </a:rPr>
              <a:t>Учебные </a:t>
            </a:r>
            <a:r>
              <a:rPr lang="ru-RU" sz="3600" b="1" dirty="0" smtClean="0">
                <a:solidFill>
                  <a:srgbClr val="000000"/>
                </a:solidFill>
                <a:latin typeface="Arial" charset="0"/>
                <a:ea typeface="Times New Roman" pitchFamily="18" charset="0"/>
                <a:cs typeface="Arial" charset="0"/>
              </a:rPr>
              <a:t>материалы</a:t>
            </a:r>
            <a:endParaRPr lang="ru-RU" sz="3600" dirty="0" smtClean="0">
              <a:latin typeface="Arial" charset="0"/>
              <a:ea typeface="Times New Roman" pitchFamily="18" charset="0"/>
              <a:cs typeface="Arial" charset="0"/>
            </a:endParaRPr>
          </a:p>
        </p:txBody>
      </p:sp>
      <p:sp>
        <p:nvSpPr>
          <p:cNvPr id="4" name="Подзаголовок 2"/>
          <p:cNvSpPr txBox="1">
            <a:spLocks/>
          </p:cNvSpPr>
          <p:nvPr/>
        </p:nvSpPr>
        <p:spPr bwMode="auto">
          <a:xfrm>
            <a:off x="683568" y="5157192"/>
            <a:ext cx="792088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>
                <a:tab pos="449263" algn="r"/>
                <a:tab pos="2970213" algn="ctr"/>
                <a:tab pos="5940425" algn="r"/>
              </a:tabLst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Карты: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449263" algn="r"/>
                <a:tab pos="2970213" algn="ctr"/>
                <a:tab pos="5940425" algn="r"/>
              </a:tabLst>
              <a:defRPr/>
            </a:pPr>
            <a:r>
              <a:rPr lang="ru-RU" sz="2400" b="1" dirty="0" smtClean="0">
                <a:latin typeface="+mn-lt"/>
                <a:cs typeface="+mn-cs"/>
              </a:rPr>
              <a:t>Геологическая карта СССР. Масштаб 1:10 000 000.</a:t>
            </a:r>
          </a:p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>
                <a:tab pos="449263" algn="r"/>
                <a:tab pos="2970213" algn="ctr"/>
                <a:tab pos="5940425" algn="r"/>
              </a:tabLst>
              <a:defRPr/>
            </a:pPr>
            <a:r>
              <a:rPr kumimoji="0" lang="ru-RU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Тектоническая карта Европы. Масштаб 1:10 000 000.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88640"/>
            <a:ext cx="9144000" cy="706090"/>
          </a:xfrm>
        </p:spPr>
        <p:txBody>
          <a:bodyPr/>
          <a:lstStyle/>
          <a:p>
            <a:r>
              <a:rPr lang="ru-RU" sz="3200" b="1" dirty="0" smtClean="0">
                <a:solidFill>
                  <a:srgbClr val="663300"/>
                </a:solidFill>
              </a:rPr>
              <a:t>История региональных исследований в России</a:t>
            </a:r>
            <a:endParaRPr lang="ru-RU" sz="3200" b="1" dirty="0">
              <a:solidFill>
                <a:srgbClr val="663300"/>
              </a:solidFill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ru-RU" sz="1800" b="1" dirty="0" smtClean="0"/>
              <a:t>Развитие горного дела в России потребовало составления геологических карт, в первую очередь горнорудных, районов России.</a:t>
            </a:r>
          </a:p>
          <a:p>
            <a:r>
              <a:rPr lang="ru-RU" sz="1800" b="1" dirty="0" smtClean="0"/>
              <a:t>В 1809 г. вышел труд В.М.Севергина «Опыт минералогического описания Российского государства». </a:t>
            </a:r>
          </a:p>
          <a:p>
            <a:r>
              <a:rPr lang="ru-RU" sz="1800" b="1" dirty="0" smtClean="0"/>
              <a:t>Первая геологическая карта Европейской России была составлена в 1841 г. </a:t>
            </a:r>
            <a:r>
              <a:rPr lang="ru-RU" sz="1800" b="1" dirty="0" err="1" smtClean="0"/>
              <a:t>Г.П.Гельмерсеном</a:t>
            </a:r>
            <a:r>
              <a:rPr lang="ru-RU" sz="1800" b="1" dirty="0" smtClean="0"/>
              <a:t>, а в 1845 г. Р. </a:t>
            </a:r>
            <a:r>
              <a:rPr lang="ru-RU" sz="1800" b="1" dirty="0" err="1" smtClean="0"/>
              <a:t>Мурчисоном</a:t>
            </a:r>
            <a:r>
              <a:rPr lang="ru-RU" sz="1800" b="1" dirty="0" smtClean="0"/>
              <a:t> была опубликована в Лондоне геологическая карта Европейской России и Урала, уточнённая в результате совместной экспедиции западноевропейских и российских геологов.</a:t>
            </a:r>
          </a:p>
          <a:p>
            <a:r>
              <a:rPr lang="ru-RU" sz="1800" b="1" dirty="0" smtClean="0"/>
              <a:t>Особую роль в расширении регионально-геологических исследований сыграл созданный в 1882 г. Геологический комитет (</a:t>
            </a:r>
            <a:r>
              <a:rPr lang="ru-RU" sz="1800" b="1" dirty="0" err="1" smtClean="0"/>
              <a:t>Геолком</a:t>
            </a:r>
            <a:r>
              <a:rPr lang="ru-RU" sz="1800" b="1" dirty="0" smtClean="0"/>
              <a:t>), возглавлявшийся </a:t>
            </a:r>
            <a:r>
              <a:rPr lang="ru-RU" sz="1800" b="1" dirty="0" err="1" smtClean="0"/>
              <a:t>Г.П.Гельмерсоном</a:t>
            </a:r>
            <a:r>
              <a:rPr lang="ru-RU" sz="1800" b="1" dirty="0" smtClean="0"/>
              <a:t>, а с 1885 г. – А.П.Карпинским. </a:t>
            </a:r>
          </a:p>
          <a:p>
            <a:r>
              <a:rPr lang="ru-RU" sz="1800" b="1" dirty="0" smtClean="0"/>
              <a:t>Вторая половина</a:t>
            </a:r>
            <a:r>
              <a:rPr lang="en-US" sz="1800" b="1" dirty="0" smtClean="0"/>
              <a:t> XIX</a:t>
            </a:r>
            <a:r>
              <a:rPr lang="ru-RU" sz="1800" b="1" dirty="0" smtClean="0"/>
              <a:t> века – составлены первые полистные геологические карты Европейской России и Урала (коллективом геологов, на единой </a:t>
            </a:r>
            <a:r>
              <a:rPr lang="ru-RU" sz="1800" b="1" dirty="0" err="1" smtClean="0"/>
              <a:t>топоснове</a:t>
            </a:r>
            <a:r>
              <a:rPr lang="ru-RU" sz="1800" b="1" dirty="0" smtClean="0"/>
              <a:t> и по единой методики).</a:t>
            </a:r>
          </a:p>
          <a:p>
            <a:r>
              <a:rPr lang="ru-RU" sz="1800" b="1" dirty="0" smtClean="0"/>
              <a:t>Международный конгресс 1881 г. принял Стратиграфическую шкалу и принципы построения геологической карты (цвет, легенда, индексы) по предложению России.</a:t>
            </a:r>
            <a:endParaRPr lang="ru-RU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836712"/>
            <a:ext cx="7992888" cy="3016210"/>
          </a:xfrm>
          <a:prstGeom prst="rect">
            <a:avLst/>
          </a:prstGeom>
          <a:solidFill>
            <a:srgbClr val="FF99FF"/>
          </a:solidFill>
        </p:spPr>
        <p:txBody>
          <a:bodyPr wrap="square" rtlCol="0">
            <a:spAutoFit/>
          </a:bodyPr>
          <a:lstStyle/>
          <a:p>
            <a:pPr marL="540000" indent="-540000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000" dirty="0" smtClean="0"/>
              <a:t>1937 г. – Московский конгресс </a:t>
            </a:r>
            <a:r>
              <a:rPr lang="en-US" sz="2000" dirty="0" smtClean="0"/>
              <a:t>XVII</a:t>
            </a:r>
            <a:r>
              <a:rPr lang="ru-RU" sz="2000" dirty="0" smtClean="0"/>
              <a:t> сессия 1-ая геологическая карта СССР масштаба 1:5 000 000 под рук. Наливкина.</a:t>
            </a:r>
          </a:p>
          <a:p>
            <a:pPr marL="540000" indent="-540000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000" dirty="0" smtClean="0"/>
              <a:t>Архангельский, </a:t>
            </a:r>
            <a:r>
              <a:rPr lang="ru-RU" sz="2000" dirty="0" err="1" smtClean="0"/>
              <a:t>Шатский</a:t>
            </a:r>
            <a:r>
              <a:rPr lang="ru-RU" sz="2000" dirty="0" smtClean="0"/>
              <a:t> Н.С. Подготовили монографию Краткий очерк геологической структуры СССР.</a:t>
            </a:r>
          </a:p>
          <a:p>
            <a:pPr marL="540000" indent="-540000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000" dirty="0" smtClean="0"/>
              <a:t>1938 г. 1-ый учебник по Геологии СССР – </a:t>
            </a:r>
            <a:r>
              <a:rPr lang="ru-RU" sz="2000" dirty="0" err="1" smtClean="0"/>
              <a:t>Мазарович</a:t>
            </a:r>
            <a:r>
              <a:rPr lang="ru-RU" sz="2000" dirty="0" smtClean="0"/>
              <a:t>.</a:t>
            </a:r>
          </a:p>
          <a:p>
            <a:pPr marL="540000" indent="-540000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000" dirty="0" smtClean="0"/>
              <a:t>1956 г. Мексиканский конгресс. 1-ая Тектоническая карта масштаба 1:5 000 000 под ред. Н.С. </a:t>
            </a:r>
            <a:r>
              <a:rPr lang="ru-RU" sz="2000" dirty="0" err="1" smtClean="0"/>
              <a:t>Шатский</a:t>
            </a:r>
            <a:r>
              <a:rPr lang="ru-RU" sz="2000" dirty="0" smtClean="0"/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3568" y="2780928"/>
            <a:ext cx="8064896" cy="2092881"/>
          </a:xfrm>
          <a:prstGeom prst="rect">
            <a:avLst/>
          </a:prstGeom>
          <a:solidFill>
            <a:srgbClr val="AFFB25"/>
          </a:solidFill>
        </p:spPr>
        <p:txBody>
          <a:bodyPr wrap="square">
            <a:spAutoFit/>
          </a:bodyPr>
          <a:lstStyle/>
          <a:p>
            <a:pPr marL="720000" indent="-540000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000" dirty="0" smtClean="0"/>
              <a:t>B 1964 г. завершилось издание всех листов государственной геологической карты CCCP масштаба 1:1 000 000.</a:t>
            </a:r>
          </a:p>
          <a:p>
            <a:pPr marL="720000" indent="-540000">
              <a:spcBef>
                <a:spcPts val="1200"/>
              </a:spcBef>
              <a:buFont typeface="Arial" pitchFamily="34" charset="0"/>
              <a:buChar char="•"/>
            </a:pPr>
            <a:r>
              <a:rPr lang="ru-RU" sz="2000" dirty="0" smtClean="0"/>
              <a:t>К началу 80-x гг. – составление геологических карт масштаба 1:200 000 всех экономически освоенных районов (85 % территории страны).</a:t>
            </a:r>
            <a:endParaRPr 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4797152"/>
            <a:ext cx="7992888" cy="707886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ru-RU" sz="2000" dirty="0" smtClean="0"/>
              <a:t>В 21 веке – цифровая картография, геофизические методы (сейсмика, </a:t>
            </a:r>
            <a:r>
              <a:rPr lang="ru-RU" sz="2000" dirty="0" err="1" smtClean="0"/>
              <a:t>гравика</a:t>
            </a:r>
            <a:r>
              <a:rPr lang="ru-RU" sz="2000" dirty="0" smtClean="0"/>
              <a:t>, томография).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2035</Words>
  <Application>Microsoft Office PowerPoint</Application>
  <PresentationFormat>Экран (4:3)</PresentationFormat>
  <Paragraphs>311</Paragraphs>
  <Slides>30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Тема Office</vt:lpstr>
      <vt:lpstr>Региональная геология Северной Евразии</vt:lpstr>
      <vt:lpstr>Введение</vt:lpstr>
      <vt:lpstr>Слайд 3</vt:lpstr>
      <vt:lpstr>Задачи изучения дисциплины </vt:lpstr>
      <vt:lpstr>Изучить региональную геологию – это значит:</vt:lpstr>
      <vt:lpstr>Зачем нужна региональная геология</vt:lpstr>
      <vt:lpstr>Структура дисциплины</vt:lpstr>
      <vt:lpstr>Учебные материалы</vt:lpstr>
      <vt:lpstr>История региональных исследований в России</vt:lpstr>
      <vt:lpstr>1.2. Строение земной коры Северной Евразии по геолого-геофизическим данным</vt:lpstr>
      <vt:lpstr>Типы строения земной коры</vt:lpstr>
      <vt:lpstr>СТРОЕНИЕ ЗЕМНОЙ КОРЫ</vt:lpstr>
      <vt:lpstr>Слайд 13</vt:lpstr>
      <vt:lpstr>Главнейшие типы структур земной коры</vt:lpstr>
      <vt:lpstr>Слайд 15</vt:lpstr>
      <vt:lpstr>Древние платформы</vt:lpstr>
      <vt:lpstr>Древние платформы</vt:lpstr>
      <vt:lpstr>Подвижные (складчатые) пояса</vt:lpstr>
      <vt:lpstr>СКЛАДЧАТАЯ ОБЛАСТЬ</vt:lpstr>
      <vt:lpstr>Типовая последовательность тектонических комплексов складчатых областей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Региональная геология Северной Евразии</dc:title>
  <dc:creator>Samsung</dc:creator>
  <cp:lastModifiedBy>Samsung</cp:lastModifiedBy>
  <cp:revision>167</cp:revision>
  <dcterms:created xsi:type="dcterms:W3CDTF">2017-03-23T19:43:51Z</dcterms:created>
  <dcterms:modified xsi:type="dcterms:W3CDTF">2020-05-17T13:53:27Z</dcterms:modified>
</cp:coreProperties>
</file>